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handoutMasterIdLst>
    <p:handoutMasterId r:id="rId24"/>
  </p:handoutMasterIdLst>
  <p:sldIdLst>
    <p:sldId id="1243" r:id="rId2"/>
    <p:sldId id="1273" r:id="rId3"/>
    <p:sldId id="850" r:id="rId4"/>
    <p:sldId id="1272" r:id="rId5"/>
    <p:sldId id="1271" r:id="rId6"/>
    <p:sldId id="1197" r:id="rId7"/>
    <p:sldId id="278" r:id="rId8"/>
    <p:sldId id="280" r:id="rId9"/>
    <p:sldId id="1198" r:id="rId10"/>
    <p:sldId id="284" r:id="rId11"/>
    <p:sldId id="851" r:id="rId12"/>
    <p:sldId id="852" r:id="rId13"/>
    <p:sldId id="403" r:id="rId14"/>
    <p:sldId id="853" r:id="rId15"/>
    <p:sldId id="405" r:id="rId16"/>
    <p:sldId id="854" r:id="rId17"/>
    <p:sldId id="1267" r:id="rId18"/>
    <p:sldId id="855" r:id="rId19"/>
    <p:sldId id="408" r:id="rId20"/>
    <p:sldId id="1199" r:id="rId21"/>
    <p:sldId id="1200" r:id="rId2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E7BE85-DA35-4A9A-BB8D-BB7AC2D407E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(18)</a:t>
            </a:r>
          </a:p>
        </p:txBody>
      </p:sp>
      <p:sp>
        <p:nvSpPr>
          <p:cNvPr id="3" name="Date Placeholder 2">
            <a:extLst>
              <a:ext uri="{FF2B5EF4-FFF2-40B4-BE49-F238E27FC236}">
                <a16:creationId xmlns:a16="http://schemas.microsoft.com/office/drawing/2014/main" id="{C93FE1FA-BF11-4AC4-B55D-C62185F070CC}"/>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6/28/2020 pm</a:t>
            </a:r>
          </a:p>
        </p:txBody>
      </p:sp>
      <p:sp>
        <p:nvSpPr>
          <p:cNvPr id="4" name="Footer Placeholder 3">
            <a:extLst>
              <a:ext uri="{FF2B5EF4-FFF2-40B4-BE49-F238E27FC236}">
                <a16:creationId xmlns:a16="http://schemas.microsoft.com/office/drawing/2014/main" id="{DFCB6591-1E3D-431E-93C6-846C0E8A6D9C}"/>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39D1E48-4721-4054-8032-769F01A8BAC1}"/>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4457D58-B461-48A3-8621-E3550802B68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473759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(18)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6/28/2020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4B1901E8-02AD-4F97-8E77-45C8C05F959C}" type="slidenum">
              <a:rPr lang="en-US" smtClean="0"/>
              <a:t>‹#›</a:t>
            </a:fld>
            <a:endParaRPr lang="en-US"/>
          </a:p>
        </p:txBody>
      </p:sp>
    </p:spTree>
    <p:extLst>
      <p:ext uri="{BB962C8B-B14F-4D97-AF65-F5344CB8AC3E}">
        <p14:creationId xmlns:p14="http://schemas.microsoft.com/office/powerpoint/2010/main" val="67519807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defTabSz="996094" eaLnBrk="0" fontAlgn="base" hangingPunct="0">
              <a:spcBef>
                <a:spcPct val="0"/>
              </a:spcBef>
              <a:spcAft>
                <a:spcPct val="0"/>
              </a:spcAft>
              <a:defRPr/>
            </a:pPr>
            <a:fld id="{A56E6F46-48D9-4A6E-9D31-ADF7D53B469A}" type="slidenum">
              <a:rPr lang="en-US" altLang="en-US" b="1">
                <a:solidFill>
                  <a:prstClr val="black"/>
                </a:solidFill>
                <a:latin typeface="Times New Roman" panose="02020603050405020304" pitchFamily="18" charset="0"/>
              </a:rPr>
              <a:pPr defTabSz="996094" eaLnBrk="0" fontAlgn="base" hangingPunct="0">
                <a:spcBef>
                  <a:spcPct val="0"/>
                </a:spcBef>
                <a:spcAft>
                  <a:spcPct val="0"/>
                </a:spcAft>
                <a:defRPr/>
              </a:pPr>
              <a:t>4</a:t>
            </a:fld>
            <a:endParaRPr lang="en-US" altLang="en-US" b="1">
              <a:solidFill>
                <a:prstClr val="black"/>
              </a:solidFill>
              <a:latin typeface="Times New Roman" panose="02020603050405020304" pitchFamily="18" charset="0"/>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r>
              <a:rPr lang="en-US" altLang="en-US"/>
              <a:t>Dan Winkler, Spiritual Sword, Volume 29, No. 1; October 1997</a:t>
            </a:r>
          </a:p>
        </p:txBody>
      </p:sp>
      <p:sp>
        <p:nvSpPr>
          <p:cNvPr id="2" name="Date Placeholder 1">
            <a:extLst>
              <a:ext uri="{FF2B5EF4-FFF2-40B4-BE49-F238E27FC236}">
                <a16:creationId xmlns:a16="http://schemas.microsoft.com/office/drawing/2014/main" id="{98CF003D-FD71-48BF-8A51-5BA296375DEC}"/>
              </a:ext>
            </a:extLst>
          </p:cNvPr>
          <p:cNvSpPr>
            <a:spLocks noGrp="1"/>
          </p:cNvSpPr>
          <p:nvPr>
            <p:ph type="dt" idx="1"/>
          </p:nvPr>
        </p:nvSpPr>
        <p:spPr/>
        <p:txBody>
          <a:bodyPr/>
          <a:lstStyle/>
          <a:p>
            <a:r>
              <a:rPr lang="en-US"/>
              <a:t>6/28/2020 pm</a:t>
            </a:r>
          </a:p>
        </p:txBody>
      </p:sp>
      <p:sp>
        <p:nvSpPr>
          <p:cNvPr id="3" name="Footer Placeholder 2">
            <a:extLst>
              <a:ext uri="{FF2B5EF4-FFF2-40B4-BE49-F238E27FC236}">
                <a16:creationId xmlns:a16="http://schemas.microsoft.com/office/drawing/2014/main" id="{5E4F5195-CF57-4ADE-A2FF-32A8E3026625}"/>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B660EEEA-E068-468C-A2F1-4F04799F1742}"/>
              </a:ext>
            </a:extLst>
          </p:cNvPr>
          <p:cNvSpPr>
            <a:spLocks noGrp="1"/>
          </p:cNvSpPr>
          <p:nvPr>
            <p:ph type="hdr" sz="quarter"/>
          </p:nvPr>
        </p:nvSpPr>
        <p:spPr/>
        <p:txBody>
          <a:bodyPr/>
          <a:lstStyle/>
          <a:p>
            <a:r>
              <a:rPr lang="en-US"/>
              <a:t>Class – The Book Of Revelation (18)</a:t>
            </a:r>
          </a:p>
        </p:txBody>
      </p:sp>
    </p:spTree>
    <p:extLst>
      <p:ext uri="{BB962C8B-B14F-4D97-AF65-F5344CB8AC3E}">
        <p14:creationId xmlns:p14="http://schemas.microsoft.com/office/powerpoint/2010/main" val="267263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3728383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7255392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6249649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1915617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884088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809301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1412387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1245384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8720688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9744324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26877134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6942291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808311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3323019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2621926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42103084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8785582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944711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June 28,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28636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EB641904-EC34-4766-B909-F53410CEAA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B3D4E2-3F91-4F2B-A49E-381477470279}" type="slidenum">
              <a:rPr kumimoji="0" lang="en-US" altLang="en-US" sz="900" b="0"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en-US" sz="900" b="0"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Corbel" panose="020B0503020204020204"/>
              <a:ea typeface="+mn-ea"/>
              <a:cs typeface="+mn-cs"/>
            </a:endParaRPr>
          </a:p>
        </p:txBody>
      </p:sp>
      <p:sp>
        <p:nvSpPr>
          <p:cNvPr id="35842" name="Rectangle 2">
            <a:extLst>
              <a:ext uri="{FF2B5EF4-FFF2-40B4-BE49-F238E27FC236}">
                <a16:creationId xmlns:a16="http://schemas.microsoft.com/office/drawing/2014/main" id="{D7E0EFE4-0F47-47A5-AA0C-167E5474B6AD}"/>
              </a:ext>
            </a:extLst>
          </p:cNvPr>
          <p:cNvSpPr>
            <a:spLocks noGrp="1" noChangeArrowheads="1"/>
          </p:cNvSpPr>
          <p:nvPr>
            <p:ph type="title"/>
          </p:nvPr>
        </p:nvSpPr>
        <p:spPr>
          <a:xfrm>
            <a:off x="75416" y="208395"/>
            <a:ext cx="9020175" cy="1920526"/>
          </a:xfrm>
        </p:spPr>
        <p:txBody>
          <a:bodyPr wrap="square">
            <a:spAutoFit/>
          </a:bodyPr>
          <a:lstStyle/>
          <a:p>
            <a:r>
              <a:rPr lang="en-US" altLang="en-US" b="1" dirty="0">
                <a:solidFill>
                  <a:schemeClr val="tx1"/>
                </a:solidFill>
                <a:latin typeface="Arial" panose="020B0604020202020204" pitchFamily="34" charset="0"/>
                <a:cs typeface="Arial" panose="020B0604020202020204" pitchFamily="34" charset="0"/>
              </a:rPr>
              <a:t>It does make a difference that we are different.</a:t>
            </a:r>
            <a:br>
              <a:rPr lang="en-US" altLang="en-US" b="1" dirty="0">
                <a:solidFill>
                  <a:schemeClr val="tx1"/>
                </a:solidFill>
                <a:latin typeface="Arial" panose="020B0604020202020204" pitchFamily="34" charset="0"/>
                <a:cs typeface="Arial" panose="020B0604020202020204" pitchFamily="34" charset="0"/>
              </a:rPr>
            </a:br>
            <a:r>
              <a:rPr lang="en-US" altLang="en-US" b="1" dirty="0">
                <a:solidFill>
                  <a:schemeClr val="tx1"/>
                </a:solidFill>
                <a:latin typeface="Arial" panose="020B0604020202020204" pitchFamily="34" charset="0"/>
                <a:cs typeface="Arial" panose="020B0604020202020204" pitchFamily="34" charset="0"/>
              </a:rPr>
              <a:t>1 Peter 2:9-10; Ephesians 5:11</a:t>
            </a:r>
            <a:endParaRPr lang="en-US" altLang="en-US" dirty="0">
              <a:solidFill>
                <a:schemeClr val="tx1"/>
              </a:solidFill>
            </a:endParaRPr>
          </a:p>
        </p:txBody>
      </p:sp>
      <p:sp>
        <p:nvSpPr>
          <p:cNvPr id="35843" name="Rectangle 3">
            <a:extLst>
              <a:ext uri="{FF2B5EF4-FFF2-40B4-BE49-F238E27FC236}">
                <a16:creationId xmlns:a16="http://schemas.microsoft.com/office/drawing/2014/main" id="{B842F4EB-BF91-48AF-A5A1-AA0E92523B1C}"/>
              </a:ext>
            </a:extLst>
          </p:cNvPr>
          <p:cNvSpPr>
            <a:spLocks noGrp="1" noChangeArrowheads="1"/>
          </p:cNvSpPr>
          <p:nvPr>
            <p:ph type="body" idx="1"/>
          </p:nvPr>
        </p:nvSpPr>
        <p:spPr>
          <a:xfrm>
            <a:off x="75416" y="2277534"/>
            <a:ext cx="8944759" cy="424732"/>
          </a:xfrm>
        </p:spPr>
        <p:txBody>
          <a:bodyPr wrap="square">
            <a:spAutoFit/>
          </a:bodyPr>
          <a:lstStyle/>
          <a:p>
            <a:pPr>
              <a:buFont typeface="Wingdings" panose="05000000000000000000" pitchFamily="2" charset="2"/>
              <a:buNone/>
            </a:pPr>
            <a:r>
              <a:rPr lang="en-US" altLang="en-US" b="1" dirty="0">
                <a:solidFill>
                  <a:schemeClr val="tx1"/>
                </a:solidFill>
              </a:rPr>
              <a:t>	NOT THIS:					 BUT THIS:</a:t>
            </a:r>
          </a:p>
        </p:txBody>
      </p:sp>
      <p:sp>
        <p:nvSpPr>
          <p:cNvPr id="35844" name="Oval 4">
            <a:extLst>
              <a:ext uri="{FF2B5EF4-FFF2-40B4-BE49-F238E27FC236}">
                <a16:creationId xmlns:a16="http://schemas.microsoft.com/office/drawing/2014/main" id="{A151C7DE-BA56-4A69-B267-37EA0271745B}"/>
              </a:ext>
            </a:extLst>
          </p:cNvPr>
          <p:cNvSpPr>
            <a:spLocks noChangeArrowheads="1"/>
          </p:cNvSpPr>
          <p:nvPr/>
        </p:nvSpPr>
        <p:spPr bwMode="auto">
          <a:xfrm>
            <a:off x="228600" y="3022600"/>
            <a:ext cx="2133600" cy="2302933"/>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lvl="0" algn="ctr">
              <a:defRPr/>
            </a:pPr>
            <a:r>
              <a:rPr lang="en-US" altLang="en-US" sz="1600" dirty="0">
                <a:solidFill>
                  <a:prstClr val="white"/>
                </a:solidFill>
              </a:rPr>
              <a:t>Righteousness</a:t>
            </a:r>
            <a:endPar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Light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Christ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Believer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God</a:t>
            </a:r>
          </a:p>
        </p:txBody>
      </p:sp>
      <p:sp>
        <p:nvSpPr>
          <p:cNvPr id="35845" name="Oval 5">
            <a:extLst>
              <a:ext uri="{FF2B5EF4-FFF2-40B4-BE49-F238E27FC236}">
                <a16:creationId xmlns:a16="http://schemas.microsoft.com/office/drawing/2014/main" id="{B12F67CF-6AC8-49B2-8B7B-E9B0C2481E80}"/>
              </a:ext>
            </a:extLst>
          </p:cNvPr>
          <p:cNvSpPr>
            <a:spLocks noChangeArrowheads="1"/>
          </p:cNvSpPr>
          <p:nvPr/>
        </p:nvSpPr>
        <p:spPr bwMode="auto">
          <a:xfrm>
            <a:off x="1828800" y="3022600"/>
            <a:ext cx="2209800" cy="2370667"/>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white"/>
                </a:solidFill>
                <a:effectLst/>
                <a:uLnTx/>
                <a:uFillTx/>
                <a:latin typeface="Corbel" panose="020B0503020204020204"/>
                <a:ea typeface="+mn-ea"/>
                <a:cs typeface="+mn-cs"/>
              </a:rPr>
              <a:t>Iniquity</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white"/>
                </a:solidFill>
                <a:effectLst/>
                <a:uLnTx/>
                <a:uFillTx/>
                <a:latin typeface="Corbel" panose="020B0503020204020204"/>
                <a:ea typeface="+mn-ea"/>
                <a:cs typeface="+mn-cs"/>
              </a:rPr>
              <a:t>Darkness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white"/>
                </a:solidFill>
                <a:effectLst/>
                <a:uLnTx/>
                <a:uFillTx/>
                <a:latin typeface="Corbel" panose="020B0503020204020204"/>
                <a:ea typeface="+mn-ea"/>
                <a:cs typeface="+mn-cs"/>
              </a:rPr>
              <a:t>Belial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white"/>
                </a:solidFill>
                <a:effectLst/>
                <a:uLnTx/>
                <a:uFillTx/>
                <a:latin typeface="Corbel" panose="020B0503020204020204"/>
                <a:ea typeface="+mn-ea"/>
                <a:cs typeface="+mn-cs"/>
              </a:rPr>
              <a:t>Unbeliever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white"/>
                </a:solidFill>
                <a:effectLst/>
                <a:uLnTx/>
                <a:uFillTx/>
                <a:latin typeface="Corbel" panose="020B0503020204020204"/>
                <a:ea typeface="+mn-ea"/>
                <a:cs typeface="+mn-cs"/>
              </a:rPr>
              <a:t>Idols</a:t>
            </a:r>
          </a:p>
        </p:txBody>
      </p:sp>
      <p:sp>
        <p:nvSpPr>
          <p:cNvPr id="35846" name="Oval 6">
            <a:extLst>
              <a:ext uri="{FF2B5EF4-FFF2-40B4-BE49-F238E27FC236}">
                <a16:creationId xmlns:a16="http://schemas.microsoft.com/office/drawing/2014/main" id="{97595024-CA97-41B5-B601-4FC4C0920E9E}"/>
              </a:ext>
            </a:extLst>
          </p:cNvPr>
          <p:cNvSpPr>
            <a:spLocks noChangeArrowheads="1"/>
          </p:cNvSpPr>
          <p:nvPr/>
        </p:nvSpPr>
        <p:spPr bwMode="auto">
          <a:xfrm>
            <a:off x="4572000" y="3022600"/>
            <a:ext cx="2099733" cy="2370667"/>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Righteousness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Light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Christ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Believer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God</a:t>
            </a:r>
          </a:p>
        </p:txBody>
      </p:sp>
      <p:sp>
        <p:nvSpPr>
          <p:cNvPr id="35847" name="Oval 7">
            <a:extLst>
              <a:ext uri="{FF2B5EF4-FFF2-40B4-BE49-F238E27FC236}">
                <a16:creationId xmlns:a16="http://schemas.microsoft.com/office/drawing/2014/main" id="{70496857-9A05-4D1B-8D49-984261666741}"/>
              </a:ext>
            </a:extLst>
          </p:cNvPr>
          <p:cNvSpPr>
            <a:spLocks noChangeArrowheads="1"/>
          </p:cNvSpPr>
          <p:nvPr/>
        </p:nvSpPr>
        <p:spPr bwMode="auto">
          <a:xfrm>
            <a:off x="6962775" y="3035300"/>
            <a:ext cx="2057400" cy="2438400"/>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Iniquity</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Darkness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Belial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Unbeliever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white"/>
                </a:solidFill>
                <a:effectLst/>
                <a:uLnTx/>
                <a:uFillTx/>
                <a:latin typeface="Corbel" panose="020B0503020204020204"/>
                <a:ea typeface="+mn-ea"/>
                <a:cs typeface="+mn-cs"/>
              </a:rPr>
              <a:t>Idols</a:t>
            </a:r>
          </a:p>
        </p:txBody>
      </p:sp>
      <p:sp>
        <p:nvSpPr>
          <p:cNvPr id="35848" name="Text Box 8">
            <a:extLst>
              <a:ext uri="{FF2B5EF4-FFF2-40B4-BE49-F238E27FC236}">
                <a16:creationId xmlns:a16="http://schemas.microsoft.com/office/drawing/2014/main" id="{A7A6B671-3CB3-41B7-8841-E0C79454E6B9}"/>
              </a:ext>
            </a:extLst>
          </p:cNvPr>
          <p:cNvSpPr txBox="1">
            <a:spLocks noChangeArrowheads="1"/>
          </p:cNvSpPr>
          <p:nvPr/>
        </p:nvSpPr>
        <p:spPr bwMode="auto">
          <a:xfrm>
            <a:off x="150829" y="5723467"/>
            <a:ext cx="8698250" cy="530017"/>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2844"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orbel" panose="020B0503020204020204"/>
                <a:ea typeface="+mn-ea"/>
                <a:cs typeface="+mn-cs"/>
              </a:rPr>
              <a:t>“Come ye out … Be ye separate” 2 Corinthians 6:14-7:1</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844"/>
                                        </p:tgtEl>
                                        <p:attrNameLst>
                                          <p:attrName>style.visibility</p:attrName>
                                        </p:attrNameLst>
                                      </p:cBhvr>
                                      <p:to>
                                        <p:strVal val="visible"/>
                                      </p:to>
                                    </p:set>
                                    <p:anim calcmode="lin" valueType="num">
                                      <p:cBhvr additive="base">
                                        <p:cTn id="7" dur="1000" fill="hold"/>
                                        <p:tgtEl>
                                          <p:spTgt spid="35844"/>
                                        </p:tgtEl>
                                        <p:attrNameLst>
                                          <p:attrName>ppt_x</p:attrName>
                                        </p:attrNameLst>
                                      </p:cBhvr>
                                      <p:tavLst>
                                        <p:tav tm="0">
                                          <p:val>
                                            <p:strVal val="0-#ppt_w/2"/>
                                          </p:val>
                                        </p:tav>
                                        <p:tav tm="100000">
                                          <p:val>
                                            <p:strVal val="#ppt_x"/>
                                          </p:val>
                                        </p:tav>
                                      </p:tavLst>
                                    </p:anim>
                                    <p:anim calcmode="lin" valueType="num">
                                      <p:cBhvr additive="base">
                                        <p:cTn id="8" dur="1000" fill="hold"/>
                                        <p:tgtEl>
                                          <p:spTgt spid="35844"/>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5845"/>
                                        </p:tgtEl>
                                        <p:attrNameLst>
                                          <p:attrName>style.visibility</p:attrName>
                                        </p:attrNameLst>
                                      </p:cBhvr>
                                      <p:to>
                                        <p:strVal val="visible"/>
                                      </p:to>
                                    </p:set>
                                    <p:anim calcmode="lin" valueType="num">
                                      <p:cBhvr additive="base">
                                        <p:cTn id="11" dur="1000" fill="hold"/>
                                        <p:tgtEl>
                                          <p:spTgt spid="35845"/>
                                        </p:tgtEl>
                                        <p:attrNameLst>
                                          <p:attrName>ppt_x</p:attrName>
                                        </p:attrNameLst>
                                      </p:cBhvr>
                                      <p:tavLst>
                                        <p:tav tm="0">
                                          <p:val>
                                            <p:strVal val="0-#ppt_w/2"/>
                                          </p:val>
                                        </p:tav>
                                        <p:tav tm="100000">
                                          <p:val>
                                            <p:strVal val="#ppt_x"/>
                                          </p:val>
                                        </p:tav>
                                      </p:tavLst>
                                    </p:anim>
                                    <p:anim calcmode="lin" valueType="num">
                                      <p:cBhvr additive="base">
                                        <p:cTn id="12" dur="1000" fill="hold"/>
                                        <p:tgtEl>
                                          <p:spTgt spid="35845"/>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5846"/>
                                        </p:tgtEl>
                                        <p:attrNameLst>
                                          <p:attrName>style.visibility</p:attrName>
                                        </p:attrNameLst>
                                      </p:cBhvr>
                                      <p:to>
                                        <p:strVal val="visible"/>
                                      </p:to>
                                    </p:set>
                                    <p:anim calcmode="lin" valueType="num">
                                      <p:cBhvr additive="base">
                                        <p:cTn id="17" dur="1000" fill="hold"/>
                                        <p:tgtEl>
                                          <p:spTgt spid="35846"/>
                                        </p:tgtEl>
                                        <p:attrNameLst>
                                          <p:attrName>ppt_x</p:attrName>
                                        </p:attrNameLst>
                                      </p:cBhvr>
                                      <p:tavLst>
                                        <p:tav tm="0">
                                          <p:val>
                                            <p:strVal val="1+#ppt_w/2"/>
                                          </p:val>
                                        </p:tav>
                                        <p:tav tm="100000">
                                          <p:val>
                                            <p:strVal val="#ppt_x"/>
                                          </p:val>
                                        </p:tav>
                                      </p:tavLst>
                                    </p:anim>
                                    <p:anim calcmode="lin" valueType="num">
                                      <p:cBhvr additive="base">
                                        <p:cTn id="18" dur="1000" fill="hold"/>
                                        <p:tgtEl>
                                          <p:spTgt spid="35846"/>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35847"/>
                                        </p:tgtEl>
                                        <p:attrNameLst>
                                          <p:attrName>style.visibility</p:attrName>
                                        </p:attrNameLst>
                                      </p:cBhvr>
                                      <p:to>
                                        <p:strVal val="visible"/>
                                      </p:to>
                                    </p:set>
                                    <p:anim calcmode="lin" valueType="num">
                                      <p:cBhvr additive="base">
                                        <p:cTn id="21" dur="1000" fill="hold"/>
                                        <p:tgtEl>
                                          <p:spTgt spid="35847"/>
                                        </p:tgtEl>
                                        <p:attrNameLst>
                                          <p:attrName>ppt_x</p:attrName>
                                        </p:attrNameLst>
                                      </p:cBhvr>
                                      <p:tavLst>
                                        <p:tav tm="0">
                                          <p:val>
                                            <p:strVal val="1+#ppt_w/2"/>
                                          </p:val>
                                        </p:tav>
                                        <p:tav tm="100000">
                                          <p:val>
                                            <p:strVal val="#ppt_x"/>
                                          </p:val>
                                        </p:tav>
                                      </p:tavLst>
                                    </p:anim>
                                    <p:anim calcmode="lin" valueType="num">
                                      <p:cBhvr additive="base">
                                        <p:cTn id="22" dur="1000" fill="hold"/>
                                        <p:tgtEl>
                                          <p:spTgt spid="358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animBg="1"/>
      <p:bldP spid="35845" grpId="0" animBg="1"/>
      <p:bldP spid="35846" grpId="0" animBg="1"/>
      <p:bldP spid="358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4" name="Text Box 4"/>
          <p:cNvSpPr txBox="1">
            <a:spLocks noChangeArrowheads="1"/>
          </p:cNvSpPr>
          <p:nvPr/>
        </p:nvSpPr>
        <p:spPr bwMode="auto">
          <a:xfrm>
            <a:off x="2422392" y="2133600"/>
            <a:ext cx="4223016" cy="3046988"/>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Need</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35148378-BB5F-4612-B188-F0CDEBB6897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581269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605051" y="583229"/>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Need</a:t>
            </a:r>
          </a:p>
        </p:txBody>
      </p:sp>
      <p:sp>
        <p:nvSpPr>
          <p:cNvPr id="118788" name="Text Box 4"/>
          <p:cNvSpPr txBox="1">
            <a:spLocks noChangeArrowheads="1"/>
          </p:cNvSpPr>
          <p:nvPr/>
        </p:nvSpPr>
        <p:spPr bwMode="auto">
          <a:xfrm>
            <a:off x="605051" y="1828800"/>
            <a:ext cx="8077200" cy="3416320"/>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Warning</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a:t>
            </a:r>
            <a:r>
              <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28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Change! 2 Corinthians 7:10</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Change the way they thought and the way they lived.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Cease holding to the doctrine of compromise!</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Cease tolerating those who are in error!</a:t>
            </a:r>
            <a:endPar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3BF8416C-D113-4F68-84E4-73780224F89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704219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8788">
                                            <p:txEl>
                                              <p:pRg st="0" end="0"/>
                                            </p:txEl>
                                          </p:spTgt>
                                        </p:tgtEl>
                                        <p:attrNameLst>
                                          <p:attrName>style.visibility</p:attrName>
                                        </p:attrNameLst>
                                      </p:cBhvr>
                                      <p:to>
                                        <p:strVal val="visible"/>
                                      </p:to>
                                    </p:set>
                                    <p:animEffect transition="in" filter="fade">
                                      <p:cBhvr>
                                        <p:cTn id="7" dur="1000"/>
                                        <p:tgtEl>
                                          <p:spTgt spid="118788">
                                            <p:txEl>
                                              <p:pRg st="0" end="0"/>
                                            </p:txEl>
                                          </p:spTgt>
                                        </p:tgtEl>
                                      </p:cBhvr>
                                    </p:animEffect>
                                    <p:anim calcmode="lin" valueType="num">
                                      <p:cBhvr>
                                        <p:cTn id="8" dur="1000" fill="hold"/>
                                        <p:tgtEl>
                                          <p:spTgt spid="1187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878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8788">
                                            <p:txEl>
                                              <p:pRg st="1" end="1"/>
                                            </p:txEl>
                                          </p:spTgt>
                                        </p:tgtEl>
                                        <p:attrNameLst>
                                          <p:attrName>style.visibility</p:attrName>
                                        </p:attrNameLst>
                                      </p:cBhvr>
                                      <p:to>
                                        <p:strVal val="visible"/>
                                      </p:to>
                                    </p:set>
                                    <p:animEffect transition="in" filter="fade">
                                      <p:cBhvr>
                                        <p:cTn id="14" dur="1000"/>
                                        <p:tgtEl>
                                          <p:spTgt spid="118788">
                                            <p:txEl>
                                              <p:pRg st="1" end="1"/>
                                            </p:txEl>
                                          </p:spTgt>
                                        </p:tgtEl>
                                      </p:cBhvr>
                                    </p:animEffect>
                                    <p:anim calcmode="lin" valueType="num">
                                      <p:cBhvr>
                                        <p:cTn id="15" dur="1000" fill="hold"/>
                                        <p:tgtEl>
                                          <p:spTgt spid="11878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8788">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18788">
                                            <p:txEl>
                                              <p:pRg st="2" end="2"/>
                                            </p:txEl>
                                          </p:spTgt>
                                        </p:tgtEl>
                                        <p:attrNameLst>
                                          <p:attrName>style.visibility</p:attrName>
                                        </p:attrNameLst>
                                      </p:cBhvr>
                                      <p:to>
                                        <p:strVal val="visible"/>
                                      </p:to>
                                    </p:set>
                                    <p:animEffect transition="in" filter="fade">
                                      <p:cBhvr>
                                        <p:cTn id="19" dur="1000"/>
                                        <p:tgtEl>
                                          <p:spTgt spid="118788">
                                            <p:txEl>
                                              <p:pRg st="2" end="2"/>
                                            </p:txEl>
                                          </p:spTgt>
                                        </p:tgtEl>
                                      </p:cBhvr>
                                    </p:animEffect>
                                    <p:anim calcmode="lin" valueType="num">
                                      <p:cBhvr>
                                        <p:cTn id="20" dur="1000" fill="hold"/>
                                        <p:tgtEl>
                                          <p:spTgt spid="11878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8788">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118788">
                                            <p:txEl>
                                              <p:pRg st="3" end="3"/>
                                            </p:txEl>
                                          </p:spTgt>
                                        </p:tgtEl>
                                        <p:attrNameLst>
                                          <p:attrName>style.visibility</p:attrName>
                                        </p:attrNameLst>
                                      </p:cBhvr>
                                      <p:to>
                                        <p:strVal val="visible"/>
                                      </p:to>
                                    </p:set>
                                    <p:animEffect transition="in" filter="fade">
                                      <p:cBhvr>
                                        <p:cTn id="24" dur="1000"/>
                                        <p:tgtEl>
                                          <p:spTgt spid="118788">
                                            <p:txEl>
                                              <p:pRg st="3" end="3"/>
                                            </p:txEl>
                                          </p:spTgt>
                                        </p:tgtEl>
                                      </p:cBhvr>
                                    </p:animEffect>
                                    <p:anim calcmode="lin" valueType="num">
                                      <p:cBhvr>
                                        <p:cTn id="25" dur="1000" fill="hold"/>
                                        <p:tgtEl>
                                          <p:spTgt spid="118788">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118788">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grpId="0" nodeType="withEffect">
                                  <p:stCondLst>
                                    <p:cond delay="0"/>
                                  </p:stCondLst>
                                  <p:childTnLst>
                                    <p:set>
                                      <p:cBhvr>
                                        <p:cTn id="28" dur="1" fill="hold">
                                          <p:stCondLst>
                                            <p:cond delay="0"/>
                                          </p:stCondLst>
                                        </p:cTn>
                                        <p:tgtEl>
                                          <p:spTgt spid="118788">
                                            <p:txEl>
                                              <p:pRg st="4" end="4"/>
                                            </p:txEl>
                                          </p:spTgt>
                                        </p:tgtEl>
                                        <p:attrNameLst>
                                          <p:attrName>style.visibility</p:attrName>
                                        </p:attrNameLst>
                                      </p:cBhvr>
                                      <p:to>
                                        <p:strVal val="visible"/>
                                      </p:to>
                                    </p:set>
                                    <p:animEffect transition="in" filter="fade">
                                      <p:cBhvr>
                                        <p:cTn id="29" dur="1000"/>
                                        <p:tgtEl>
                                          <p:spTgt spid="118788">
                                            <p:txEl>
                                              <p:pRg st="4" end="4"/>
                                            </p:txEl>
                                          </p:spTgt>
                                        </p:tgtEl>
                                      </p:cBhvr>
                                    </p:animEffect>
                                    <p:anim calcmode="lin" valueType="num">
                                      <p:cBhvr>
                                        <p:cTn id="30" dur="1000" fill="hold"/>
                                        <p:tgtEl>
                                          <p:spTgt spid="118788">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11878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605051" y="583229"/>
            <a:ext cx="8077200" cy="763094"/>
          </a:xfrm>
          <a:prstGeom prst="rect">
            <a:avLst/>
          </a:prstGeom>
          <a:noFill/>
          <a:ln w="9525">
            <a:noFill/>
            <a:miter lim="800000"/>
            <a:headEnd/>
            <a:tailEnd/>
          </a:ln>
          <a:effectLst/>
        </p:spPr>
        <p:txBody>
          <a:bodyPr>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Need</a:t>
            </a:r>
          </a:p>
        </p:txBody>
      </p:sp>
      <p:sp>
        <p:nvSpPr>
          <p:cNvPr id="118788" name="Text Box 4"/>
          <p:cNvSpPr txBox="1">
            <a:spLocks noChangeArrowheads="1"/>
          </p:cNvSpPr>
          <p:nvPr/>
        </p:nvSpPr>
        <p:spPr bwMode="auto">
          <a:xfrm>
            <a:off x="314325" y="1619701"/>
            <a:ext cx="8367926" cy="4832092"/>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startAt="2"/>
              <a:tabLst/>
              <a:defRPr/>
            </a:pPr>
            <a:r>
              <a:rPr kumimoji="0" lang="en-US" altLang="en-US"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so quickly</a:t>
            </a: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16)</a:t>
            </a:r>
          </a:p>
          <a:p>
            <a:pPr marL="0" marR="0" lvl="0" indent="0" algn="l" defTabSz="396875" rtl="0" eaLnBrk="0" fontAlgn="base" latinLnBrk="0" hangingPunct="0">
              <a:lnSpc>
                <a:spcPct val="100000"/>
              </a:lnSpc>
              <a:spcBef>
                <a:spcPct val="50000"/>
              </a:spcBef>
              <a:spcAft>
                <a:spcPct val="0"/>
              </a:spcAft>
              <a:buClrTx/>
              <a:buSzTx/>
              <a:buFontTx/>
              <a:buNone/>
              <a:tabLst/>
              <a:defRPr/>
            </a:pP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 therefore; </a:t>
            </a:r>
            <a:r>
              <a:rPr kumimoji="0" lang="en-US" altLang="en-US" b="0" i="1"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or else I come to thee </a:t>
            </a:r>
            <a:r>
              <a:rPr kumimoji="0" lang="en-US" altLang="en-US" b="0"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quickly</a:t>
            </a: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and </a:t>
            </a:r>
            <a:r>
              <a:rPr kumimoji="0" lang="en-US" altLang="en-US" b="0"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will make war against them with the sword of my mouth</a:t>
            </a: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John 12:48; Hebrews 4:12).</a:t>
            </a:r>
            <a:br>
              <a:rPr kumimoji="0" lang="en-US" altLang="en-US"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Revelation 1:16; 2:12, 16; 6:4, 8; 19:15, 21</a:t>
            </a:r>
          </a:p>
          <a:p>
            <a:pPr marR="0" lvl="1" algn="l" defTabSz="396875" rtl="0" eaLnBrk="0" fontAlgn="base" latinLnBrk="0" hangingPunct="0">
              <a:lnSpc>
                <a:spcPct val="100000"/>
              </a:lnSpc>
              <a:spcBef>
                <a:spcPct val="50000"/>
              </a:spcBef>
              <a:spcAft>
                <a:spcPct val="0"/>
              </a:spcAft>
              <a:buClrTx/>
              <a:buSzTx/>
              <a:tabLst/>
              <a:defRPr/>
            </a:pP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Same sword that protects also judges.</a:t>
            </a:r>
            <a:endPar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God’s patience is running out.</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No time for delay.</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need is urgent! Souls are at stake!</a:t>
            </a:r>
          </a:p>
          <a:p>
            <a:pPr marR="0" lvl="1" algn="l" defTabSz="396875" rtl="0" eaLnBrk="0" fontAlgn="base" latinLnBrk="0" hangingPunct="0">
              <a:lnSpc>
                <a:spcPct val="100000"/>
              </a:lnSpc>
              <a:spcBef>
                <a:spcPts val="600"/>
              </a:spcBef>
              <a:spcAft>
                <a:spcPct val="0"/>
              </a:spcAft>
              <a:buClrTx/>
              <a:buSzTx/>
              <a:tabLst/>
              <a:defRPr/>
            </a:pPr>
            <a:r>
              <a:rPr lang="en-US" altLang="en-US" dirty="0">
                <a:latin typeface="Arial" panose="020B0604020202020204" pitchFamily="34" charset="0"/>
                <a:cs typeface="Arial" panose="020B0604020202020204" pitchFamily="34" charset="0"/>
              </a:rPr>
              <a:t>The Lord intends that His church remain pure in doctrine and practice.</a:t>
            </a:r>
            <a:endParaRPr kumimoji="0" lang="en-US" altLang="en-US"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FF75FE54-A7E5-4C09-A047-E802E2DCFE1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119591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8788">
                                            <p:txEl>
                                              <p:pRg st="0" end="0"/>
                                            </p:txEl>
                                          </p:spTgt>
                                        </p:tgtEl>
                                        <p:attrNameLst>
                                          <p:attrName>style.visibility</p:attrName>
                                        </p:attrNameLst>
                                      </p:cBhvr>
                                      <p:to>
                                        <p:strVal val="visible"/>
                                      </p:to>
                                    </p:set>
                                    <p:animEffect transition="in" filter="fade">
                                      <p:cBhvr>
                                        <p:cTn id="7" dur="1000"/>
                                        <p:tgtEl>
                                          <p:spTgt spid="118788">
                                            <p:txEl>
                                              <p:pRg st="0" end="0"/>
                                            </p:txEl>
                                          </p:spTgt>
                                        </p:tgtEl>
                                      </p:cBhvr>
                                    </p:animEffect>
                                    <p:anim calcmode="lin" valueType="num">
                                      <p:cBhvr>
                                        <p:cTn id="8" dur="1000" fill="hold"/>
                                        <p:tgtEl>
                                          <p:spTgt spid="11878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878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8788">
                                            <p:txEl>
                                              <p:pRg st="1" end="1"/>
                                            </p:txEl>
                                          </p:spTgt>
                                        </p:tgtEl>
                                        <p:attrNameLst>
                                          <p:attrName>style.visibility</p:attrName>
                                        </p:attrNameLst>
                                      </p:cBhvr>
                                      <p:to>
                                        <p:strVal val="visible"/>
                                      </p:to>
                                    </p:set>
                                    <p:animEffect transition="in" filter="fade">
                                      <p:cBhvr>
                                        <p:cTn id="14" dur="1000"/>
                                        <p:tgtEl>
                                          <p:spTgt spid="118788">
                                            <p:txEl>
                                              <p:pRg st="1" end="1"/>
                                            </p:txEl>
                                          </p:spTgt>
                                        </p:tgtEl>
                                      </p:cBhvr>
                                    </p:animEffect>
                                    <p:anim calcmode="lin" valueType="num">
                                      <p:cBhvr>
                                        <p:cTn id="15" dur="1000" fill="hold"/>
                                        <p:tgtEl>
                                          <p:spTgt spid="11878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8788">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18788">
                                            <p:txEl>
                                              <p:pRg st="2" end="2"/>
                                            </p:txEl>
                                          </p:spTgt>
                                        </p:tgtEl>
                                        <p:attrNameLst>
                                          <p:attrName>style.visibility</p:attrName>
                                        </p:attrNameLst>
                                      </p:cBhvr>
                                      <p:to>
                                        <p:strVal val="visible"/>
                                      </p:to>
                                    </p:set>
                                    <p:animEffect transition="in" filter="fade">
                                      <p:cBhvr>
                                        <p:cTn id="19" dur="1000"/>
                                        <p:tgtEl>
                                          <p:spTgt spid="118788">
                                            <p:txEl>
                                              <p:pRg st="2" end="2"/>
                                            </p:txEl>
                                          </p:spTgt>
                                        </p:tgtEl>
                                      </p:cBhvr>
                                    </p:animEffect>
                                    <p:anim calcmode="lin" valueType="num">
                                      <p:cBhvr>
                                        <p:cTn id="20" dur="1000" fill="hold"/>
                                        <p:tgtEl>
                                          <p:spTgt spid="11878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87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118788">
                                            <p:txEl>
                                              <p:pRg st="3" end="3"/>
                                            </p:txEl>
                                          </p:spTgt>
                                        </p:tgtEl>
                                        <p:attrNameLst>
                                          <p:attrName>style.visibility</p:attrName>
                                        </p:attrNameLst>
                                      </p:cBhvr>
                                      <p:to>
                                        <p:strVal val="visible"/>
                                      </p:to>
                                    </p:set>
                                    <p:animEffect transition="in" filter="fade">
                                      <p:cBhvr>
                                        <p:cTn id="26" dur="1000"/>
                                        <p:tgtEl>
                                          <p:spTgt spid="118788">
                                            <p:txEl>
                                              <p:pRg st="3" end="3"/>
                                            </p:txEl>
                                          </p:spTgt>
                                        </p:tgtEl>
                                      </p:cBhvr>
                                    </p:animEffect>
                                    <p:anim calcmode="lin" valueType="num">
                                      <p:cBhvr>
                                        <p:cTn id="27" dur="1000" fill="hold"/>
                                        <p:tgtEl>
                                          <p:spTgt spid="118788">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8788">
                                            <p:txEl>
                                              <p:pRg st="3" end="3"/>
                                            </p:txEl>
                                          </p:spTgt>
                                        </p:tgtEl>
                                        <p:attrNameLst>
                                          <p:attrName>ppt_y</p:attrName>
                                        </p:attrNameLst>
                                      </p:cBhvr>
                                      <p:tavLst>
                                        <p:tav tm="0">
                                          <p:val>
                                            <p:strVal val="#ppt_y-.1"/>
                                          </p:val>
                                        </p:tav>
                                        <p:tav tm="100000">
                                          <p:val>
                                            <p:strVal val="#ppt_y"/>
                                          </p:val>
                                        </p:tav>
                                      </p:tavLst>
                                    </p:anim>
                                  </p:childTnLst>
                                </p:cTn>
                              </p:par>
                              <p:par>
                                <p:cTn id="29" presetID="47" presetClass="entr" presetSubtype="0" fill="hold" grpId="0" nodeType="withEffect">
                                  <p:stCondLst>
                                    <p:cond delay="0"/>
                                  </p:stCondLst>
                                  <p:childTnLst>
                                    <p:set>
                                      <p:cBhvr>
                                        <p:cTn id="30" dur="1" fill="hold">
                                          <p:stCondLst>
                                            <p:cond delay="0"/>
                                          </p:stCondLst>
                                        </p:cTn>
                                        <p:tgtEl>
                                          <p:spTgt spid="118788">
                                            <p:txEl>
                                              <p:pRg st="4" end="4"/>
                                            </p:txEl>
                                          </p:spTgt>
                                        </p:tgtEl>
                                        <p:attrNameLst>
                                          <p:attrName>style.visibility</p:attrName>
                                        </p:attrNameLst>
                                      </p:cBhvr>
                                      <p:to>
                                        <p:strVal val="visible"/>
                                      </p:to>
                                    </p:set>
                                    <p:animEffect transition="in" filter="fade">
                                      <p:cBhvr>
                                        <p:cTn id="31" dur="1000"/>
                                        <p:tgtEl>
                                          <p:spTgt spid="118788">
                                            <p:txEl>
                                              <p:pRg st="4" end="4"/>
                                            </p:txEl>
                                          </p:spTgt>
                                        </p:tgtEl>
                                      </p:cBhvr>
                                    </p:animEffect>
                                    <p:anim calcmode="lin" valueType="num">
                                      <p:cBhvr>
                                        <p:cTn id="32" dur="1000" fill="hold"/>
                                        <p:tgtEl>
                                          <p:spTgt spid="118788">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118788">
                                            <p:txEl>
                                              <p:pRg st="4" end="4"/>
                                            </p:txEl>
                                          </p:spTgt>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0"/>
                                  </p:stCondLst>
                                  <p:childTnLst>
                                    <p:set>
                                      <p:cBhvr>
                                        <p:cTn id="35" dur="1" fill="hold">
                                          <p:stCondLst>
                                            <p:cond delay="0"/>
                                          </p:stCondLst>
                                        </p:cTn>
                                        <p:tgtEl>
                                          <p:spTgt spid="118788">
                                            <p:txEl>
                                              <p:pRg st="5" end="5"/>
                                            </p:txEl>
                                          </p:spTgt>
                                        </p:tgtEl>
                                        <p:attrNameLst>
                                          <p:attrName>style.visibility</p:attrName>
                                        </p:attrNameLst>
                                      </p:cBhvr>
                                      <p:to>
                                        <p:strVal val="visible"/>
                                      </p:to>
                                    </p:set>
                                    <p:animEffect transition="in" filter="fade">
                                      <p:cBhvr>
                                        <p:cTn id="36" dur="1000"/>
                                        <p:tgtEl>
                                          <p:spTgt spid="118788">
                                            <p:txEl>
                                              <p:pRg st="5" end="5"/>
                                            </p:txEl>
                                          </p:spTgt>
                                        </p:tgtEl>
                                      </p:cBhvr>
                                    </p:animEffect>
                                    <p:anim calcmode="lin" valueType="num">
                                      <p:cBhvr>
                                        <p:cTn id="37" dur="1000" fill="hold"/>
                                        <p:tgtEl>
                                          <p:spTgt spid="118788">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118788">
                                            <p:txEl>
                                              <p:pRg st="5" end="5"/>
                                            </p:txEl>
                                          </p:spTgt>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childTnLst>
                                    <p:set>
                                      <p:cBhvr>
                                        <p:cTn id="40" dur="1" fill="hold">
                                          <p:stCondLst>
                                            <p:cond delay="0"/>
                                          </p:stCondLst>
                                        </p:cTn>
                                        <p:tgtEl>
                                          <p:spTgt spid="118788">
                                            <p:txEl>
                                              <p:pRg st="6" end="6"/>
                                            </p:txEl>
                                          </p:spTgt>
                                        </p:tgtEl>
                                        <p:attrNameLst>
                                          <p:attrName>style.visibility</p:attrName>
                                        </p:attrNameLst>
                                      </p:cBhvr>
                                      <p:to>
                                        <p:strVal val="visible"/>
                                      </p:to>
                                    </p:set>
                                    <p:animEffect transition="in" filter="fade">
                                      <p:cBhvr>
                                        <p:cTn id="41" dur="1000"/>
                                        <p:tgtEl>
                                          <p:spTgt spid="118788">
                                            <p:txEl>
                                              <p:pRg st="6" end="6"/>
                                            </p:txEl>
                                          </p:spTgt>
                                        </p:tgtEl>
                                      </p:cBhvr>
                                    </p:animEffect>
                                    <p:anim calcmode="lin" valueType="num">
                                      <p:cBhvr>
                                        <p:cTn id="42" dur="1000" fill="hold"/>
                                        <p:tgtEl>
                                          <p:spTgt spid="118788">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11878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p:cNvSpPr>
            <a:spLocks noChangeArrowheads="1"/>
          </p:cNvSpPr>
          <p:nvPr/>
        </p:nvSpPr>
        <p:spPr bwMode="auto">
          <a:xfrm>
            <a:off x="1244121" y="604391"/>
            <a:ext cx="6579557" cy="1077218"/>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Church That Compromised</a:t>
            </a:r>
            <a:endParaRPr kumimoji="0" lang="en-US" alt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2:12-17</a:t>
            </a:r>
          </a:p>
        </p:txBody>
      </p:sp>
      <p:sp>
        <p:nvSpPr>
          <p:cNvPr id="6" name="Text Box 4"/>
          <p:cNvSpPr txBox="1">
            <a:spLocks noChangeArrowheads="1"/>
          </p:cNvSpPr>
          <p:nvPr/>
        </p:nvSpPr>
        <p:spPr bwMode="auto">
          <a:xfrm>
            <a:off x="2422392" y="1905000"/>
            <a:ext cx="4223016" cy="3785652"/>
          </a:xfrm>
          <a:prstGeom prst="rect">
            <a:avLst/>
          </a:prstGeom>
          <a:noFill/>
          <a:ln>
            <a:noFill/>
          </a:ln>
          <a:effectLst/>
        </p:spPr>
        <p:txBody>
          <a:bodyPr wrap="none">
            <a:spAutoFit/>
          </a:bodyPr>
          <a:lstStyle/>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Its Strength</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Its Temptation</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Its Need</a:t>
            </a:r>
          </a:p>
          <a:p>
            <a:pPr marL="0" marR="0" lvl="0" indent="0" algn="l"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7" name="Rectangle 6"/>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4DA41E13-5A6D-44F3-93EB-5E69EA5FDAD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702038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1000"/>
                                        <p:tgtEl>
                                          <p:spTgt spid="6">
                                            <p:txEl>
                                              <p:pRg st="4" end="4"/>
                                            </p:txEl>
                                          </p:spTgt>
                                        </p:tgtEl>
                                      </p:cBhvr>
                                    </p:animEffect>
                                    <p:anim calcmode="lin" valueType="num">
                                      <p:cBhvr>
                                        <p:cTn id="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1" y="558777"/>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339367" y="1676400"/>
            <a:ext cx="8493548" cy="1969770"/>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is the one with two edged sword (verse 12)</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will fight against them with sword of His mouth (verse 16)</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36892B40-216A-4A4F-87E3-90FF49F043A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106287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19812">
                                            <p:txEl>
                                              <p:pRg st="0" end="0"/>
                                            </p:txEl>
                                          </p:spTgt>
                                        </p:tgtEl>
                                        <p:attrNameLst>
                                          <p:attrName>style.visibility</p:attrName>
                                        </p:attrNameLst>
                                      </p:cBhvr>
                                      <p:to>
                                        <p:strVal val="visible"/>
                                      </p:to>
                                    </p:set>
                                    <p:animEffect transition="in" filter="fade">
                                      <p:cBhvr>
                                        <p:cTn id="7" dur="1000"/>
                                        <p:tgtEl>
                                          <p:spTgt spid="119812">
                                            <p:txEl>
                                              <p:pRg st="0" end="0"/>
                                            </p:txEl>
                                          </p:spTgt>
                                        </p:tgtEl>
                                      </p:cBhvr>
                                    </p:animEffect>
                                    <p:anim calcmode="lin" valueType="num">
                                      <p:cBhvr>
                                        <p:cTn id="8" dur="1000" fill="hold"/>
                                        <p:tgtEl>
                                          <p:spTgt spid="1198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9812">
                                            <p:txEl>
                                              <p:pRg st="1" end="1"/>
                                            </p:txEl>
                                          </p:spTgt>
                                        </p:tgtEl>
                                        <p:attrNameLst>
                                          <p:attrName>style.visibility</p:attrName>
                                        </p:attrNameLst>
                                      </p:cBhvr>
                                      <p:to>
                                        <p:strVal val="visible"/>
                                      </p:to>
                                    </p:set>
                                    <p:animEffect transition="in" filter="fade">
                                      <p:cBhvr>
                                        <p:cTn id="14" dur="1000"/>
                                        <p:tgtEl>
                                          <p:spTgt spid="119812">
                                            <p:txEl>
                                              <p:pRg st="1" end="1"/>
                                            </p:txEl>
                                          </p:spTgt>
                                        </p:tgtEl>
                                      </p:cBhvr>
                                    </p:animEffect>
                                    <p:anim calcmode="lin" valueType="num">
                                      <p:cBhvr>
                                        <p:cTn id="15" dur="1000" fill="hold"/>
                                        <p:tgtEl>
                                          <p:spTgt spid="11981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9812">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19812">
                                            <p:txEl>
                                              <p:pRg st="2" end="2"/>
                                            </p:txEl>
                                          </p:spTgt>
                                        </p:tgtEl>
                                        <p:attrNameLst>
                                          <p:attrName>style.visibility</p:attrName>
                                        </p:attrNameLst>
                                      </p:cBhvr>
                                      <p:to>
                                        <p:strVal val="visible"/>
                                      </p:to>
                                    </p:set>
                                    <p:animEffect transition="in" filter="fade">
                                      <p:cBhvr>
                                        <p:cTn id="19" dur="1000"/>
                                        <p:tgtEl>
                                          <p:spTgt spid="119812">
                                            <p:txEl>
                                              <p:pRg st="2" end="2"/>
                                            </p:txEl>
                                          </p:spTgt>
                                        </p:tgtEl>
                                      </p:cBhvr>
                                    </p:animEffect>
                                    <p:anim calcmode="lin" valueType="num">
                                      <p:cBhvr>
                                        <p:cTn id="20" dur="1000" fill="hold"/>
                                        <p:tgtEl>
                                          <p:spTgt spid="11981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981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1" y="558777"/>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424209" y="1676400"/>
            <a:ext cx="8299516" cy="2046714"/>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of Christ – knows all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Blessing if Overcome</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Hidden manna – supplies every need</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Text Box 6"/>
          <p:cNvSpPr txBox="1">
            <a:spLocks noChangeArrowheads="1"/>
          </p:cNvSpPr>
          <p:nvPr/>
        </p:nvSpPr>
        <p:spPr bwMode="auto">
          <a:xfrm>
            <a:off x="533400" y="4114800"/>
            <a:ext cx="8077200" cy="1938992"/>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“Kept either within or before the ark of the covenant (cf. Ex. 16:12-33; 1 Kgs. 8:9; Heb. 9:4), it was hidden from view.” </a:t>
            </a:r>
          </a:p>
          <a:p>
            <a:pPr marL="0" marR="0" lvl="0" indent="0" algn="r" defTabSz="914400" rtl="0" eaLnBrk="0" fontAlgn="base" latinLnBrk="0" hangingPunct="0">
              <a:lnSpc>
                <a:spcPct val="10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Homer Hailey,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a:t>
            </a:r>
            <a:r>
              <a:rPr kumimoji="0" lang="en-US" alt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133</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BB97A38F-49BE-411C-8A7B-F5742F05C77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419716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9812">
                                            <p:txEl>
                                              <p:pRg st="2" end="2"/>
                                            </p:txEl>
                                          </p:spTgt>
                                        </p:tgtEl>
                                        <p:attrNameLst>
                                          <p:attrName>style.visibility</p:attrName>
                                        </p:attrNameLst>
                                      </p:cBhvr>
                                      <p:to>
                                        <p:strVal val="visible"/>
                                      </p:to>
                                    </p:set>
                                    <p:animEffect transition="in" filter="fade">
                                      <p:cBhvr>
                                        <p:cTn id="7" dur="1000"/>
                                        <p:tgtEl>
                                          <p:spTgt spid="119812">
                                            <p:txEl>
                                              <p:pRg st="2" end="2"/>
                                            </p:txEl>
                                          </p:spTgt>
                                        </p:tgtEl>
                                      </p:cBhvr>
                                    </p:animEffect>
                                    <p:anim calcmode="lin" valueType="num">
                                      <p:cBhvr>
                                        <p:cTn id="8" dur="1000" fill="hold"/>
                                        <p:tgtEl>
                                          <p:spTgt spid="11981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9812">
                                            <p:txEl>
                                              <p:pRg st="3" end="3"/>
                                            </p:txEl>
                                          </p:spTgt>
                                        </p:tgtEl>
                                        <p:attrNameLst>
                                          <p:attrName>style.visibility</p:attrName>
                                        </p:attrNameLst>
                                      </p:cBhvr>
                                      <p:to>
                                        <p:strVal val="visible"/>
                                      </p:to>
                                    </p:set>
                                    <p:animEffect transition="in" filter="fade">
                                      <p:cBhvr>
                                        <p:cTn id="12" dur="1000"/>
                                        <p:tgtEl>
                                          <p:spTgt spid="119812">
                                            <p:txEl>
                                              <p:pRg st="3" end="3"/>
                                            </p:txEl>
                                          </p:spTgt>
                                        </p:tgtEl>
                                      </p:cBhvr>
                                    </p:animEffect>
                                    <p:anim calcmode="lin" valueType="num">
                                      <p:cBhvr>
                                        <p:cTn id="13" dur="1000" fill="hold"/>
                                        <p:tgtEl>
                                          <p:spTgt spid="11981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11981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1" y="558777"/>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424209" y="1676400"/>
            <a:ext cx="8318370" cy="2554545"/>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of Christ – knows all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Blessing if Overcome</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Hidden manna – supplies every need.</a:t>
            </a:r>
          </a:p>
          <a:p>
            <a:pPr marL="914400" marR="0" lvl="2" indent="0" algn="l" defTabSz="396875" rtl="0" eaLnBrk="0" fontAlgn="base" latinLnBrk="0" hangingPunct="0">
              <a:lnSpc>
                <a:spcPct val="100000"/>
              </a:lnSpc>
              <a:spcBef>
                <a:spcPts val="6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The true bread! cf. John 6:48-59</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5" name="Text Box 6"/>
          <p:cNvSpPr txBox="1">
            <a:spLocks noChangeArrowheads="1"/>
          </p:cNvSpPr>
          <p:nvPr/>
        </p:nvSpPr>
        <p:spPr bwMode="auto">
          <a:xfrm>
            <a:off x="424208" y="4599921"/>
            <a:ext cx="8318370" cy="1938992"/>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“These Christians could not share with the world in their banquets (vs. 14), but the Lord would provide for them. In heaven they would eat hidden manna. This is a spiritual sustenance which the world cannot understand.” 				</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Ray Summers, </a:t>
            </a: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Worthy is the Lamb</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116</a:t>
            </a:r>
            <a:endPar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BB97A38F-49BE-411C-8A7B-F5742F05C77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013519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9812">
                                            <p:txEl>
                                              <p:pRg st="2" end="2"/>
                                            </p:txEl>
                                          </p:spTgt>
                                        </p:tgtEl>
                                        <p:attrNameLst>
                                          <p:attrName>style.visibility</p:attrName>
                                        </p:attrNameLst>
                                      </p:cBhvr>
                                      <p:to>
                                        <p:strVal val="visible"/>
                                      </p:to>
                                    </p:set>
                                    <p:animEffect transition="in" filter="fade">
                                      <p:cBhvr>
                                        <p:cTn id="7" dur="1000"/>
                                        <p:tgtEl>
                                          <p:spTgt spid="119812">
                                            <p:txEl>
                                              <p:pRg st="2" end="2"/>
                                            </p:txEl>
                                          </p:spTgt>
                                        </p:tgtEl>
                                      </p:cBhvr>
                                    </p:animEffect>
                                    <p:anim calcmode="lin" valueType="num">
                                      <p:cBhvr>
                                        <p:cTn id="8" dur="1000" fill="hold"/>
                                        <p:tgtEl>
                                          <p:spTgt spid="11981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9812">
                                            <p:txEl>
                                              <p:pRg st="3" end="3"/>
                                            </p:txEl>
                                          </p:spTgt>
                                        </p:tgtEl>
                                        <p:attrNameLst>
                                          <p:attrName>style.visibility</p:attrName>
                                        </p:attrNameLst>
                                      </p:cBhvr>
                                      <p:to>
                                        <p:strVal val="visible"/>
                                      </p:to>
                                    </p:set>
                                    <p:animEffect transition="in" filter="fade">
                                      <p:cBhvr>
                                        <p:cTn id="12" dur="1000"/>
                                        <p:tgtEl>
                                          <p:spTgt spid="119812">
                                            <p:txEl>
                                              <p:pRg st="3" end="3"/>
                                            </p:txEl>
                                          </p:spTgt>
                                        </p:tgtEl>
                                      </p:cBhvr>
                                    </p:animEffect>
                                    <p:anim calcmode="lin" valueType="num">
                                      <p:cBhvr>
                                        <p:cTn id="13" dur="1000" fill="hold"/>
                                        <p:tgtEl>
                                          <p:spTgt spid="11981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11981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19812">
                                            <p:txEl>
                                              <p:pRg st="4" end="4"/>
                                            </p:txEl>
                                          </p:spTgt>
                                        </p:tgtEl>
                                        <p:attrNameLst>
                                          <p:attrName>style.visibility</p:attrName>
                                        </p:attrNameLst>
                                      </p:cBhvr>
                                      <p:to>
                                        <p:strVal val="visible"/>
                                      </p:to>
                                    </p:set>
                                    <p:animEffect transition="in" filter="fade">
                                      <p:cBhvr>
                                        <p:cTn id="17" dur="1000"/>
                                        <p:tgtEl>
                                          <p:spTgt spid="119812">
                                            <p:txEl>
                                              <p:pRg st="4" end="4"/>
                                            </p:txEl>
                                          </p:spTgt>
                                        </p:tgtEl>
                                      </p:cBhvr>
                                    </p:animEffect>
                                    <p:anim calcmode="lin" valueType="num">
                                      <p:cBhvr>
                                        <p:cTn id="18" dur="1000" fill="hold"/>
                                        <p:tgtEl>
                                          <p:spTgt spid="119812">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11981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1" y="558777"/>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414782" y="1676400"/>
            <a:ext cx="8337224" cy="2554545"/>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of Christ – knows all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Blessing if Overcome</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Hidden manna – supplies every need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White stone – victory or acquittal</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DBBD0463-6AA6-486C-9E2D-04A2DEFF3BD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3238921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9812">
                                            <p:txEl>
                                              <p:pRg st="4" end="4"/>
                                            </p:txEl>
                                          </p:spTgt>
                                        </p:tgtEl>
                                        <p:attrNameLst>
                                          <p:attrName>style.visibility</p:attrName>
                                        </p:attrNameLst>
                                      </p:cBhvr>
                                      <p:to>
                                        <p:strVal val="visible"/>
                                      </p:to>
                                    </p:set>
                                    <p:animEffect transition="in" filter="fade">
                                      <p:cBhvr>
                                        <p:cTn id="7" dur="1000"/>
                                        <p:tgtEl>
                                          <p:spTgt spid="119812">
                                            <p:txEl>
                                              <p:pRg st="4" end="4"/>
                                            </p:txEl>
                                          </p:spTgt>
                                        </p:tgtEl>
                                      </p:cBhvr>
                                    </p:animEffect>
                                    <p:anim calcmode="lin" valueType="num">
                                      <p:cBhvr>
                                        <p:cTn id="8" dur="1000" fill="hold"/>
                                        <p:tgtEl>
                                          <p:spTgt spid="11981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Text Box 4"/>
          <p:cNvSpPr txBox="1">
            <a:spLocks noChangeArrowheads="1"/>
          </p:cNvSpPr>
          <p:nvPr/>
        </p:nvSpPr>
        <p:spPr bwMode="auto">
          <a:xfrm>
            <a:off x="533400" y="401422"/>
            <a:ext cx="8001000" cy="646331"/>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White Stone </a:t>
            </a:r>
            <a:r>
              <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 consensus as to what it was)</a:t>
            </a:r>
            <a:endPar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34149" name="Text Box 5"/>
          <p:cNvSpPr txBox="1">
            <a:spLocks noChangeArrowheads="1"/>
          </p:cNvSpPr>
          <p:nvPr/>
        </p:nvSpPr>
        <p:spPr bwMode="auto">
          <a:xfrm>
            <a:off x="361950" y="1094888"/>
            <a:ext cx="8343900" cy="5724644"/>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Given to man justly acquitted to prove he was free of the charge.</a:t>
            </a:r>
          </a:p>
          <a:p>
            <a:pPr marL="514350" marR="0" lvl="0"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Given to a slave that was freed – prove his freedom and citizenship.</a:t>
            </a:r>
          </a:p>
          <a:p>
            <a:pPr marL="514350" marR="0" lvl="0"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Given to winner of a race – prove he overcame opposition.</a:t>
            </a:r>
          </a:p>
          <a:p>
            <a:pPr marL="514350" marR="0" lvl="0"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Given to a warrior coming home from battle – for his victory over his enemy.</a:t>
            </a:r>
          </a:p>
          <a:p>
            <a:pPr marL="0" marR="0" lvl="0" indent="0" algn="l" defTabSz="914400" rtl="0" eaLnBrk="0" fontAlgn="base" latinLnBrk="0" hangingPunct="0">
              <a:lnSpc>
                <a:spcPct val="100000"/>
              </a:lnSpc>
              <a:spcBef>
                <a:spcPct val="50000"/>
              </a:spcBef>
              <a:spcAft>
                <a:spcPct val="0"/>
              </a:spcAft>
              <a:buClrTx/>
              <a:buSzTx/>
              <a:buFontTx/>
              <a:buNone/>
              <a:tabLst>
                <a:tab pos="396875" algn="l"/>
              </a:tabLst>
              <a:defRPr/>
            </a:pP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Ray Summers, </a:t>
            </a: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Worthy is the Lamb</a:t>
            </a: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116</a:t>
            </a:r>
          </a:p>
          <a:p>
            <a:pPr marL="0" marR="0" lvl="0" indent="0" algn="l" defTabSz="914400" rtl="0" eaLnBrk="0" fontAlgn="base" latinLnBrk="0" hangingPunct="0">
              <a:lnSpc>
                <a:spcPct val="100000"/>
              </a:lnSpc>
              <a:spcBef>
                <a:spcPct val="50000"/>
              </a:spcBef>
              <a:spcAft>
                <a:spcPct val="0"/>
              </a:spcAft>
              <a:buClrTx/>
              <a:buSzTx/>
              <a:buFontTx/>
              <a:buNone/>
              <a:tabLst>
                <a:tab pos="396875" algn="l"/>
              </a:tabLst>
              <a:defRPr/>
            </a:pPr>
            <a:r>
              <a:rPr lang="en-US" altLang="en-US" sz="2800" dirty="0">
                <a:latin typeface="Arial" panose="020B0604020202020204" pitchFamily="34" charset="0"/>
                <a:cs typeface="Arial" panose="020B0604020202020204" pitchFamily="34" charset="0"/>
              </a:rPr>
              <a:t>5.	 Used as tickets of admission to Roman 		 theatres, circuses, etc. </a:t>
            </a:r>
            <a:r>
              <a:rPr lang="en-US" altLang="en-US" sz="2000" dirty="0">
                <a:latin typeface="Arial" panose="020B0604020202020204" pitchFamily="34" charset="0"/>
                <a:cs typeface="Arial" panose="020B0604020202020204" pitchFamily="34" charset="0"/>
              </a:rPr>
              <a:t>(Bruce, 639)</a:t>
            </a:r>
            <a:endParaRPr kumimoji="0" lang="en-US" alt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Rectangle 7"/>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C534D990-D9A7-42E4-9561-003A57EE0A9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645002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43328" y="1905000"/>
            <a:ext cx="9230668" cy="1089529"/>
          </a:xfrm>
        </p:spPr>
        <p:txBody>
          <a:bodyPr>
            <a:spAutoFit/>
          </a:bodyPr>
          <a:lstStyle/>
          <a:p>
            <a:pPr algn="ctr"/>
            <a:r>
              <a:rPr lang="en-US" dirty="0">
                <a:solidFill>
                  <a:schemeClr val="tx1"/>
                </a:solidFill>
              </a:rPr>
              <a:t>The Church at Pergamum</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21558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0" y="258168"/>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84841" y="1220577"/>
            <a:ext cx="8974317" cy="5155257"/>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a:t>
            </a:r>
            <a:r>
              <a:rPr kumimoji="0" lang="en-US" altLang="en-US" b="1" i="0" u="none" strike="noStrike" kern="1200" cap="none" spc="0" normalizeH="0" noProof="0" dirty="0">
                <a:ln>
                  <a:noFill/>
                </a:ln>
                <a:effectLst/>
                <a:uLnTx/>
                <a:uFillTx/>
                <a:latin typeface="Arial" panose="020B0604020202020204" pitchFamily="34" charset="0"/>
                <a:ea typeface="+mn-ea"/>
                <a:cs typeface="Arial" panose="020B0604020202020204" pitchFamily="34" charset="0"/>
              </a:rPr>
              <a:t> </a:t>
            </a: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16)</a:t>
            </a:r>
            <a:endParaRPr kumimoji="0" lang="en-US" altLang="en-US" sz="2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of Christ – knows all </a:t>
            </a: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Blessing if Overcome</a:t>
            </a:r>
            <a:r>
              <a:rPr kumimoji="0" lang="en-US" altLang="en-US"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endParaRPr kumimoji="0" lang="en-US" altLang="en-US" sz="2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“Hidden manna” </a:t>
            </a:r>
            <a:r>
              <a:rPr kumimoji="0" lang="en-US" altLang="en-US"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supplies every need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“White stone” </a:t>
            </a:r>
            <a:r>
              <a:rPr kumimoji="0" lang="en-US" altLang="en-US"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victory or acquittal</a:t>
            </a:r>
          </a:p>
          <a:p>
            <a:pPr marL="0" marR="0" lvl="0" indent="0" algn="l" defTabSz="396875" rtl="0" eaLnBrk="0" fontAlgn="base" latinLnBrk="0" hangingPunct="0">
              <a:lnSpc>
                <a:spcPct val="100000"/>
              </a:lnSpc>
              <a:spcBef>
                <a:spcPts val="600"/>
              </a:spcBef>
              <a:spcAft>
                <a:spcPct val="0"/>
              </a:spcAft>
              <a:buClrTx/>
              <a:buSzTx/>
              <a:buFontTx/>
              <a:buNone/>
              <a:tabLst/>
              <a:defRPr/>
            </a:pPr>
            <a:r>
              <a:rPr kumimoji="0" lang="en-US" altLang="en-US"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“Upon the stone a new name written …”</a:t>
            </a:r>
          </a:p>
          <a:p>
            <a:pPr marL="342900" marR="0" lvl="0" indent="-342900" algn="l" defTabSz="396875" rtl="0" eaLnBrk="0" fontAlgn="base" latinLnBrk="0" hangingPunct="0">
              <a:lnSpc>
                <a:spcPct val="100000"/>
              </a:lnSpc>
              <a:spcBef>
                <a:spcPts val="600"/>
              </a:spcBef>
              <a:spcAft>
                <a:spcPct val="0"/>
              </a:spcAft>
              <a:buClrTx/>
              <a:buSzTx/>
              <a:buFont typeface="Arial" panose="020B0604020202020204" pitchFamily="34" charset="0"/>
              <a:buChar char="•"/>
              <a:tabLst/>
              <a:defRPr/>
            </a:pPr>
            <a:r>
              <a:rPr kumimoji="0" lang="en-US" alt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 the OT a new name to mark a new status in life.</a:t>
            </a:r>
          </a:p>
          <a:p>
            <a:pPr marL="914400" marR="0" lvl="1" indent="-457200" algn="l" defTabSz="396875" rtl="0" eaLnBrk="0" fontAlgn="base" latinLnBrk="0" hangingPunct="0">
              <a:lnSpc>
                <a:spcPct val="100000"/>
              </a:lnSpc>
              <a:spcBef>
                <a:spcPts val="600"/>
              </a:spcBef>
              <a:spcAft>
                <a:spcPct val="0"/>
              </a:spcAft>
              <a:buClrTx/>
              <a:buSzTx/>
              <a:buFont typeface="Arial" panose="020B0604020202020204" pitchFamily="34" charset="0"/>
              <a:buChar char="•"/>
              <a:tabLst/>
              <a:defRPr/>
            </a:pP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Abram changed to Abraham, in connection with a great promise.</a:t>
            </a:r>
            <a:r>
              <a:rPr kumimoji="0" lang="en-US" alt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Genesis 15:5</a:t>
            </a:r>
          </a:p>
          <a:p>
            <a:pPr marL="914400" marR="0" lvl="1" indent="-457200" algn="l" defTabSz="396875" rtl="0" eaLnBrk="0" fontAlgn="base" latinLnBrk="0" hangingPunct="0">
              <a:lnSpc>
                <a:spcPct val="100000"/>
              </a:lnSpc>
              <a:spcBef>
                <a:spcPts val="600"/>
              </a:spcBef>
              <a:spcAft>
                <a:spcPct val="0"/>
              </a:spcAft>
              <a:buClrTx/>
              <a:buSzTx/>
              <a:buFont typeface="Arial" panose="020B0604020202020204" pitchFamily="34" charset="0"/>
              <a:buChar char="•"/>
              <a:tabLst/>
              <a:defRPr/>
            </a:pP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Jacob changed to Israel, after wrestling with the angel at Peniel.</a:t>
            </a:r>
            <a:r>
              <a:rPr kumimoji="0" lang="en-US" alt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Genesis 32:28</a:t>
            </a:r>
          </a:p>
          <a:p>
            <a:pPr marL="457200" marR="0" lvl="0" indent="-457200" algn="l" defTabSz="396875" rtl="0" eaLnBrk="0" fontAlgn="base" latinLnBrk="0" hangingPunct="0">
              <a:lnSpc>
                <a:spcPct val="100000"/>
              </a:lnSpc>
              <a:spcBef>
                <a:spcPts val="600"/>
              </a:spcBef>
              <a:spcAft>
                <a:spcPct val="0"/>
              </a:spcAft>
              <a:buClrTx/>
              <a:buSzTx/>
              <a:buFont typeface="Arial" panose="020B0604020202020204" pitchFamily="34" charset="0"/>
              <a:buChar char="•"/>
              <a:tabLst/>
              <a:defRPr/>
            </a:pPr>
            <a:r>
              <a:rPr kumimoji="0" lang="en-US" alt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 the NT Simon’s name changed to Cephas (Peter)</a:t>
            </a:r>
            <a:r>
              <a:rPr kumimoji="0" lang="en-US" alt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alt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 1:42</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DBBD0463-6AA6-486C-9E2D-04A2DEFF3BD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216073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9812">
                                            <p:txEl>
                                              <p:pRg st="4" end="4"/>
                                            </p:txEl>
                                          </p:spTgt>
                                        </p:tgtEl>
                                        <p:attrNameLst>
                                          <p:attrName>style.visibility</p:attrName>
                                        </p:attrNameLst>
                                      </p:cBhvr>
                                      <p:to>
                                        <p:strVal val="visible"/>
                                      </p:to>
                                    </p:set>
                                    <p:animEffect transition="in" filter="fade">
                                      <p:cBhvr>
                                        <p:cTn id="7" dur="1000"/>
                                        <p:tgtEl>
                                          <p:spTgt spid="119812">
                                            <p:txEl>
                                              <p:pRg st="4" end="4"/>
                                            </p:txEl>
                                          </p:spTgt>
                                        </p:tgtEl>
                                      </p:cBhvr>
                                    </p:animEffect>
                                    <p:anim calcmode="lin" valueType="num">
                                      <p:cBhvr>
                                        <p:cTn id="8" dur="1000" fill="hold"/>
                                        <p:tgtEl>
                                          <p:spTgt spid="11981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9812">
                                            <p:txEl>
                                              <p:pRg st="5" end="5"/>
                                            </p:txEl>
                                          </p:spTgt>
                                        </p:tgtEl>
                                        <p:attrNameLst>
                                          <p:attrName>style.visibility</p:attrName>
                                        </p:attrNameLst>
                                      </p:cBhvr>
                                      <p:to>
                                        <p:strVal val="visible"/>
                                      </p:to>
                                    </p:set>
                                    <p:animEffect transition="in" filter="fade">
                                      <p:cBhvr>
                                        <p:cTn id="14" dur="1000"/>
                                        <p:tgtEl>
                                          <p:spTgt spid="119812">
                                            <p:txEl>
                                              <p:pRg st="5" end="5"/>
                                            </p:txEl>
                                          </p:spTgt>
                                        </p:tgtEl>
                                      </p:cBhvr>
                                    </p:animEffect>
                                    <p:anim calcmode="lin" valueType="num">
                                      <p:cBhvr>
                                        <p:cTn id="15" dur="1000" fill="hold"/>
                                        <p:tgtEl>
                                          <p:spTgt spid="119812">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11981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9812">
                                            <p:txEl>
                                              <p:pRg st="6" end="6"/>
                                            </p:txEl>
                                          </p:spTgt>
                                        </p:tgtEl>
                                        <p:attrNameLst>
                                          <p:attrName>style.visibility</p:attrName>
                                        </p:attrNameLst>
                                      </p:cBhvr>
                                      <p:to>
                                        <p:strVal val="visible"/>
                                      </p:to>
                                    </p:set>
                                    <p:animEffect transition="in" filter="fade">
                                      <p:cBhvr>
                                        <p:cTn id="21" dur="1000"/>
                                        <p:tgtEl>
                                          <p:spTgt spid="119812">
                                            <p:txEl>
                                              <p:pRg st="6" end="6"/>
                                            </p:txEl>
                                          </p:spTgt>
                                        </p:tgtEl>
                                      </p:cBhvr>
                                    </p:animEffect>
                                    <p:anim calcmode="lin" valueType="num">
                                      <p:cBhvr>
                                        <p:cTn id="22" dur="1000" fill="hold"/>
                                        <p:tgtEl>
                                          <p:spTgt spid="119812">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11981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9812">
                                            <p:txEl>
                                              <p:pRg st="7" end="7"/>
                                            </p:txEl>
                                          </p:spTgt>
                                        </p:tgtEl>
                                        <p:attrNameLst>
                                          <p:attrName>style.visibility</p:attrName>
                                        </p:attrNameLst>
                                      </p:cBhvr>
                                      <p:to>
                                        <p:strVal val="visible"/>
                                      </p:to>
                                    </p:set>
                                    <p:animEffect transition="in" filter="fade">
                                      <p:cBhvr>
                                        <p:cTn id="28" dur="1000"/>
                                        <p:tgtEl>
                                          <p:spTgt spid="119812">
                                            <p:txEl>
                                              <p:pRg st="7" end="7"/>
                                            </p:txEl>
                                          </p:spTgt>
                                        </p:tgtEl>
                                      </p:cBhvr>
                                    </p:animEffect>
                                    <p:anim calcmode="lin" valueType="num">
                                      <p:cBhvr>
                                        <p:cTn id="29" dur="1000" fill="hold"/>
                                        <p:tgtEl>
                                          <p:spTgt spid="119812">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11981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19812">
                                            <p:txEl>
                                              <p:pRg st="8" end="8"/>
                                            </p:txEl>
                                          </p:spTgt>
                                        </p:tgtEl>
                                        <p:attrNameLst>
                                          <p:attrName>style.visibility</p:attrName>
                                        </p:attrNameLst>
                                      </p:cBhvr>
                                      <p:to>
                                        <p:strVal val="visible"/>
                                      </p:to>
                                    </p:set>
                                    <p:animEffect transition="in" filter="fade">
                                      <p:cBhvr>
                                        <p:cTn id="35" dur="1000"/>
                                        <p:tgtEl>
                                          <p:spTgt spid="119812">
                                            <p:txEl>
                                              <p:pRg st="8" end="8"/>
                                            </p:txEl>
                                          </p:spTgt>
                                        </p:tgtEl>
                                      </p:cBhvr>
                                    </p:animEffect>
                                    <p:anim calcmode="lin" valueType="num">
                                      <p:cBhvr>
                                        <p:cTn id="36" dur="1000" fill="hold"/>
                                        <p:tgtEl>
                                          <p:spTgt spid="119812">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11981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19812">
                                            <p:txEl>
                                              <p:pRg st="9" end="9"/>
                                            </p:txEl>
                                          </p:spTgt>
                                        </p:tgtEl>
                                        <p:attrNameLst>
                                          <p:attrName>style.visibility</p:attrName>
                                        </p:attrNameLst>
                                      </p:cBhvr>
                                      <p:to>
                                        <p:strVal val="visible"/>
                                      </p:to>
                                    </p:set>
                                    <p:animEffect transition="in" filter="fade">
                                      <p:cBhvr>
                                        <p:cTn id="42" dur="1000"/>
                                        <p:tgtEl>
                                          <p:spTgt spid="119812">
                                            <p:txEl>
                                              <p:pRg st="9" end="9"/>
                                            </p:txEl>
                                          </p:spTgt>
                                        </p:tgtEl>
                                      </p:cBhvr>
                                    </p:animEffect>
                                    <p:anim calcmode="lin" valueType="num">
                                      <p:cBhvr>
                                        <p:cTn id="43" dur="1000" fill="hold"/>
                                        <p:tgtEl>
                                          <p:spTgt spid="119812">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11981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533401" y="558777"/>
            <a:ext cx="80772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Its Motivation</a:t>
            </a:r>
          </a:p>
        </p:txBody>
      </p:sp>
      <p:sp>
        <p:nvSpPr>
          <p:cNvPr id="119812" name="Text Box 4"/>
          <p:cNvSpPr txBox="1">
            <a:spLocks noChangeArrowheads="1"/>
          </p:cNvSpPr>
          <p:nvPr/>
        </p:nvSpPr>
        <p:spPr bwMode="auto">
          <a:xfrm>
            <a:off x="301658" y="1499648"/>
            <a:ext cx="8308943" cy="5047536"/>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Authority and Power of Christ</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12, 16)</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of Christ – knows all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13)</a:t>
            </a: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Blessing if Overcome</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“Hidden manna”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supplies every need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“White stone”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victory or acquittal</a:t>
            </a:r>
          </a:p>
          <a:p>
            <a:pPr marL="0" marR="0" lvl="0" indent="0" algn="l" defTabSz="396875" rtl="0" eaLnBrk="0" fontAlgn="base" latinLnBrk="0" hangingPunct="0">
              <a:lnSpc>
                <a:spcPct val="100000"/>
              </a:lnSpc>
              <a:spcBef>
                <a:spcPts val="600"/>
              </a:spcBef>
              <a:spcAft>
                <a:spcPct val="0"/>
              </a:spcAft>
              <a:buClrTx/>
              <a:buSzTx/>
              <a:buFontTx/>
              <a:buNone/>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“Upon the stone a new name written, which no one knoweth but he that receiveth it.”</a:t>
            </a:r>
            <a:endPar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457200" marR="0" lvl="1" indent="0" algn="l" defTabSz="396875" rtl="0" eaLnBrk="0" fontAlgn="base" latinLnBrk="0" hangingPunct="0">
              <a:lnSpc>
                <a:spcPct val="100000"/>
              </a:lnSpc>
              <a:spcBef>
                <a:spcPts val="6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Note: Only each individual knows the depth of his sins, therefore no man knows the full significance of the grace involved with the receiving of this new name except the one who receives it!</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DBBD0463-6AA6-486C-9E2D-04A2DEFF3BD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149641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9812">
                                            <p:txEl>
                                              <p:pRg st="4" end="4"/>
                                            </p:txEl>
                                          </p:spTgt>
                                        </p:tgtEl>
                                        <p:attrNameLst>
                                          <p:attrName>style.visibility</p:attrName>
                                        </p:attrNameLst>
                                      </p:cBhvr>
                                      <p:to>
                                        <p:strVal val="visible"/>
                                      </p:to>
                                    </p:set>
                                    <p:animEffect transition="in" filter="fade">
                                      <p:cBhvr>
                                        <p:cTn id="7" dur="1000"/>
                                        <p:tgtEl>
                                          <p:spTgt spid="119812">
                                            <p:txEl>
                                              <p:pRg st="4" end="4"/>
                                            </p:txEl>
                                          </p:spTgt>
                                        </p:tgtEl>
                                      </p:cBhvr>
                                    </p:animEffect>
                                    <p:anim calcmode="lin" valueType="num">
                                      <p:cBhvr>
                                        <p:cTn id="8" dur="1000" fill="hold"/>
                                        <p:tgtEl>
                                          <p:spTgt spid="11981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981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9812">
                                            <p:txEl>
                                              <p:pRg st="5" end="5"/>
                                            </p:txEl>
                                          </p:spTgt>
                                        </p:tgtEl>
                                        <p:attrNameLst>
                                          <p:attrName>style.visibility</p:attrName>
                                        </p:attrNameLst>
                                      </p:cBhvr>
                                      <p:to>
                                        <p:strVal val="visible"/>
                                      </p:to>
                                    </p:set>
                                    <p:animEffect transition="in" filter="fade">
                                      <p:cBhvr>
                                        <p:cTn id="14" dur="1000"/>
                                        <p:tgtEl>
                                          <p:spTgt spid="119812">
                                            <p:txEl>
                                              <p:pRg st="5" end="5"/>
                                            </p:txEl>
                                          </p:spTgt>
                                        </p:tgtEl>
                                      </p:cBhvr>
                                    </p:animEffect>
                                    <p:anim calcmode="lin" valueType="num">
                                      <p:cBhvr>
                                        <p:cTn id="15" dur="1000" fill="hold"/>
                                        <p:tgtEl>
                                          <p:spTgt spid="119812">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11981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9812">
                                            <p:txEl>
                                              <p:pRg st="6" end="6"/>
                                            </p:txEl>
                                          </p:spTgt>
                                        </p:tgtEl>
                                        <p:attrNameLst>
                                          <p:attrName>style.visibility</p:attrName>
                                        </p:attrNameLst>
                                      </p:cBhvr>
                                      <p:to>
                                        <p:strVal val="visible"/>
                                      </p:to>
                                    </p:set>
                                    <p:animEffect transition="in" filter="fade">
                                      <p:cBhvr>
                                        <p:cTn id="21" dur="1000"/>
                                        <p:tgtEl>
                                          <p:spTgt spid="119812">
                                            <p:txEl>
                                              <p:pRg st="6" end="6"/>
                                            </p:txEl>
                                          </p:spTgt>
                                        </p:tgtEl>
                                      </p:cBhvr>
                                    </p:animEffect>
                                    <p:anim calcmode="lin" valueType="num">
                                      <p:cBhvr>
                                        <p:cTn id="22" dur="1000" fill="hold"/>
                                        <p:tgtEl>
                                          <p:spTgt spid="119812">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11981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136761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b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3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“But I Have A Few Things Against Thee”</a:t>
            </a:r>
          </a:p>
        </p:txBody>
      </p:sp>
      <p:sp>
        <p:nvSpPr>
          <p:cNvPr id="117764" name="Text Box 4"/>
          <p:cNvSpPr txBox="1">
            <a:spLocks noChangeArrowheads="1"/>
          </p:cNvSpPr>
          <p:nvPr/>
        </p:nvSpPr>
        <p:spPr bwMode="auto">
          <a:xfrm>
            <a:off x="533400" y="2193083"/>
            <a:ext cx="8153400" cy="4278094"/>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514350" marR="0" lvl="0" indent="-514350" algn="l" defTabSz="396875" rtl="0" eaLnBrk="0" fontAlgn="base" latinLnBrk="0" hangingPunct="0">
              <a:lnSpc>
                <a:spcPct val="100000"/>
              </a:lnSpc>
              <a:spcBef>
                <a:spcPct val="500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Balaam</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14) cf. Numbers 22-25, 31; 2 Peter 2:15</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Those that hold the doctrine of Nicolaitans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15)</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396875" rtl="0" eaLnBrk="0" fontAlgn="base" latinLnBrk="0" hangingPunct="0">
              <a:lnSpc>
                <a:spcPct val="100000"/>
              </a:lnSpc>
              <a:spcBef>
                <a:spcPts val="600"/>
              </a:spcBef>
              <a:spcAft>
                <a:spcPct val="0"/>
              </a:spcAft>
              <a:buClrTx/>
              <a:buSzTx/>
              <a:buFont typeface="+mj-lt"/>
              <a:buAutoNum type="alphaUcPeriod"/>
              <a:tabLst/>
              <a:defRPr/>
            </a:pP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Tolerating those who held this doctrine</a:t>
            </a:r>
            <a:endParaRPr kumimoji="0" lang="en-US" alt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Consider those being addressed.</a:t>
            </a:r>
          </a:p>
          <a:p>
            <a:pPr marL="971550" marR="0" lvl="1" indent="-514350" algn="l" defTabSz="396875" rtl="0" eaLnBrk="0" fontAlgn="base" latinLnBrk="0" hangingPunct="0">
              <a:lnSpc>
                <a:spcPct val="100000"/>
              </a:lnSpc>
              <a:spcBef>
                <a:spcPts val="600"/>
              </a:spcBef>
              <a:spcAft>
                <a:spcPct val="0"/>
              </a:spcAft>
              <a:buClrTx/>
              <a:buSzTx/>
              <a:buFont typeface="+mj-lt"/>
              <a:buAutoNum type="arabicPeriod"/>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As much a problem with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toleration</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of those in error as the those in error themselves.</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797D129C-9BBF-418C-8BDE-EC9F625959E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7652231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7764">
                                            <p:txEl>
                                              <p:pRg st="4" end="4"/>
                                            </p:txEl>
                                          </p:spTgt>
                                        </p:tgtEl>
                                        <p:attrNameLst>
                                          <p:attrName>style.visibility</p:attrName>
                                        </p:attrNameLst>
                                      </p:cBhvr>
                                      <p:to>
                                        <p:strVal val="visible"/>
                                      </p:to>
                                    </p:set>
                                    <p:animEffect transition="in" filter="fade">
                                      <p:cBhvr>
                                        <p:cTn id="7" dur="1000"/>
                                        <p:tgtEl>
                                          <p:spTgt spid="117764">
                                            <p:txEl>
                                              <p:pRg st="4" end="4"/>
                                            </p:txEl>
                                          </p:spTgt>
                                        </p:tgtEl>
                                      </p:cBhvr>
                                    </p:animEffect>
                                    <p:anim calcmode="lin" valueType="num">
                                      <p:cBhvr>
                                        <p:cTn id="8" dur="1000" fill="hold"/>
                                        <p:tgtEl>
                                          <p:spTgt spid="11776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ChangeArrowheads="1"/>
          </p:cNvSpPr>
          <p:nvPr/>
        </p:nvSpPr>
        <p:spPr bwMode="auto">
          <a:xfrm>
            <a:off x="838200" y="505354"/>
            <a:ext cx="3048000" cy="1524000"/>
          </a:xfrm>
          <a:prstGeom prst="rect">
            <a:avLst/>
          </a:prstGeom>
          <a:solidFill>
            <a:schemeClr val="tx2">
              <a:lumMod val="60000"/>
              <a:lumOff val="40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Balaam</a:t>
            </a:r>
          </a:p>
        </p:txBody>
      </p:sp>
      <p:sp>
        <p:nvSpPr>
          <p:cNvPr id="128005" name="Rectangle 5"/>
          <p:cNvSpPr>
            <a:spLocks noChangeArrowheads="1"/>
          </p:cNvSpPr>
          <p:nvPr/>
        </p:nvSpPr>
        <p:spPr bwMode="auto">
          <a:xfrm>
            <a:off x="5181600" y="505354"/>
            <a:ext cx="3048000" cy="1524000"/>
          </a:xfrm>
          <a:prstGeom prst="rect">
            <a:avLst/>
          </a:prstGeom>
          <a:solidFill>
            <a:schemeClr val="bg1"/>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Doctrine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Nicolaitans</a:t>
            </a:r>
          </a:p>
        </p:txBody>
      </p:sp>
      <p:sp>
        <p:nvSpPr>
          <p:cNvPr id="128007" name="Rectangle 7"/>
          <p:cNvSpPr>
            <a:spLocks noChangeArrowheads="1"/>
          </p:cNvSpPr>
          <p:nvPr/>
        </p:nvSpPr>
        <p:spPr bwMode="auto">
          <a:xfrm>
            <a:off x="3040693" y="1981200"/>
            <a:ext cx="3048000" cy="914400"/>
          </a:xfrm>
          <a:prstGeom prst="rect">
            <a:avLst/>
          </a:prstGeom>
          <a:solidFill>
            <a:schemeClr val="tx2">
              <a:lumMod val="75000"/>
            </a:schemeClr>
          </a:solidFill>
          <a:ln w="9525">
            <a:noFill/>
            <a:miter lim="800000"/>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Same Doctrine</a:t>
            </a:r>
          </a:p>
        </p:txBody>
      </p:sp>
      <p:sp>
        <p:nvSpPr>
          <p:cNvPr id="128008" name="AutoShape 8"/>
          <p:cNvSpPr>
            <a:spLocks noChangeArrowheads="1"/>
          </p:cNvSpPr>
          <p:nvPr/>
        </p:nvSpPr>
        <p:spPr bwMode="auto">
          <a:xfrm rot="-1473205">
            <a:off x="2487463" y="1956147"/>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09" name="AutoShape 9"/>
          <p:cNvSpPr>
            <a:spLocks noChangeArrowheads="1"/>
          </p:cNvSpPr>
          <p:nvPr/>
        </p:nvSpPr>
        <p:spPr bwMode="auto">
          <a:xfrm rot="1473205" flipH="1">
            <a:off x="6297464" y="1956147"/>
            <a:ext cx="381000" cy="685800"/>
          </a:xfrm>
          <a:prstGeom prst="curvedRightArrow">
            <a:avLst>
              <a:gd name="adj1" fmla="val 36000"/>
              <a:gd name="adj2" fmla="val 72000"/>
              <a:gd name="adj3" fmla="val 33333"/>
            </a:avLst>
          </a:prstGeom>
          <a:solidFill>
            <a:schemeClr val="accent6">
              <a:lumMod val="40000"/>
              <a:lumOff val="60000"/>
            </a:schemeClr>
          </a:solidFill>
          <a:ln w="9525">
            <a:noFill/>
            <a:miter lim="800000"/>
            <a:headEnd/>
            <a:tailEn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28010" name="Text Box 10"/>
          <p:cNvSpPr txBox="1">
            <a:spLocks noChangeArrowheads="1"/>
          </p:cNvSpPr>
          <p:nvPr/>
        </p:nvSpPr>
        <p:spPr bwMode="auto">
          <a:xfrm>
            <a:off x="772995" y="3200400"/>
            <a:ext cx="7600950" cy="2369880"/>
          </a:xfrm>
          <a:prstGeom prst="rect">
            <a:avLst/>
          </a:prstGeom>
          <a:noFill/>
          <a:ln w="9525">
            <a:noFill/>
            <a:miter lim="800000"/>
            <a:headEnd/>
            <a:tailEnd/>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is significant to mention here that the term </a:t>
            </a:r>
            <a:r>
              <a:rPr kumimoji="0" lang="en-US" altLang="en-US" sz="2800" b="0" i="1" u="sng"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Nicolaitane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is the Greek equivalent of the name </a:t>
            </a:r>
            <a:r>
              <a:rPr kumimoji="0" lang="en-US" altLang="en-US" sz="2800" b="0"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Balaam</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in the Hebrew, and they both meant ‘</a:t>
            </a:r>
            <a:r>
              <a:rPr kumimoji="0" lang="en-US" altLang="en-US" sz="28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destroyer of the people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p>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 Foy E. Wallace, Jr.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Book of Revelation,</a:t>
            </a:r>
            <a:r>
              <a:rPr kumimoji="0" lang="en-US" alt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9</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3</a:t>
            </a:r>
          </a:p>
        </p:txBody>
      </p:sp>
      <p:sp>
        <p:nvSpPr>
          <p:cNvPr id="9" name="Rectangle 8"/>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11A3BBF4-400D-4501-8815-8619D2486AA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5554315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8008"/>
                                        </p:tgtEl>
                                        <p:attrNameLst>
                                          <p:attrName>style.visibility</p:attrName>
                                        </p:attrNameLst>
                                      </p:cBhvr>
                                      <p:to>
                                        <p:strVal val="visible"/>
                                      </p:to>
                                    </p:set>
                                    <p:animEffect transition="in" filter="wipe(up)">
                                      <p:cBhvr>
                                        <p:cTn id="7" dur="500"/>
                                        <p:tgtEl>
                                          <p:spTgt spid="12800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28009"/>
                                        </p:tgtEl>
                                        <p:attrNameLst>
                                          <p:attrName>style.visibility</p:attrName>
                                        </p:attrNameLst>
                                      </p:cBhvr>
                                      <p:to>
                                        <p:strVal val="visible"/>
                                      </p:to>
                                    </p:set>
                                    <p:animEffect transition="in" filter="wipe(up)">
                                      <p:cBhvr>
                                        <p:cTn id="10" dur="500"/>
                                        <p:tgtEl>
                                          <p:spTgt spid="128009"/>
                                        </p:tgtEl>
                                      </p:cBhvr>
                                    </p:animEffect>
                                  </p:childTnLst>
                                </p:cTn>
                              </p:par>
                            </p:childTnLst>
                          </p:cTn>
                        </p:par>
                        <p:par>
                          <p:cTn id="11" fill="hold">
                            <p:stCondLst>
                              <p:cond delay="500"/>
                            </p:stCondLst>
                            <p:childTnLst>
                              <p:par>
                                <p:cTn id="12" presetID="14" presetClass="entr" presetSubtype="10" fill="hold" grpId="0" nodeType="afterEffect">
                                  <p:stCondLst>
                                    <p:cond delay="0"/>
                                  </p:stCondLst>
                                  <p:childTnLst>
                                    <p:set>
                                      <p:cBhvr>
                                        <p:cTn id="13" dur="1" fill="hold">
                                          <p:stCondLst>
                                            <p:cond delay="0"/>
                                          </p:stCondLst>
                                        </p:cTn>
                                        <p:tgtEl>
                                          <p:spTgt spid="128007"/>
                                        </p:tgtEl>
                                        <p:attrNameLst>
                                          <p:attrName>style.visibility</p:attrName>
                                        </p:attrNameLst>
                                      </p:cBhvr>
                                      <p:to>
                                        <p:strVal val="visible"/>
                                      </p:to>
                                    </p:set>
                                    <p:animEffect transition="in" filter="randombar(horizontal)">
                                      <p:cBhvr>
                                        <p:cTn id="14" dur="500"/>
                                        <p:tgtEl>
                                          <p:spTgt spid="128007"/>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128010"/>
                                        </p:tgtEl>
                                        <p:attrNameLst>
                                          <p:attrName>style.visibility</p:attrName>
                                        </p:attrNameLst>
                                      </p:cBhvr>
                                      <p:to>
                                        <p:strVal val="visible"/>
                                      </p:to>
                                    </p:set>
                                    <p:animEffect transition="in" filter="fade">
                                      <p:cBhvr>
                                        <p:cTn id="19" dur="1000"/>
                                        <p:tgtEl>
                                          <p:spTgt spid="128010"/>
                                        </p:tgtEl>
                                      </p:cBhvr>
                                    </p:animEffect>
                                    <p:anim calcmode="lin" valueType="num">
                                      <p:cBhvr>
                                        <p:cTn id="20" dur="1000" fill="hold"/>
                                        <p:tgtEl>
                                          <p:spTgt spid="128010"/>
                                        </p:tgtEl>
                                        <p:attrNameLst>
                                          <p:attrName>ppt_x</p:attrName>
                                        </p:attrNameLst>
                                      </p:cBhvr>
                                      <p:tavLst>
                                        <p:tav tm="0">
                                          <p:val>
                                            <p:strVal val="#ppt_x"/>
                                          </p:val>
                                        </p:tav>
                                        <p:tav tm="100000">
                                          <p:val>
                                            <p:strVal val="#ppt_x"/>
                                          </p:val>
                                        </p:tav>
                                      </p:tavLst>
                                    </p:anim>
                                    <p:anim calcmode="lin" valueType="num">
                                      <p:cBhvr>
                                        <p:cTn id="21" dur="1000" fill="hold"/>
                                        <p:tgtEl>
                                          <p:spTgt spid="1280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7" grpId="0" animBg="1"/>
      <p:bldP spid="128008" grpId="0" animBg="1"/>
      <p:bldP spid="128009" grpId="0" animBg="1"/>
      <p:bldP spid="1280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4" name="Text Box 6"/>
          <p:cNvSpPr txBox="1">
            <a:spLocks noChangeArrowheads="1"/>
          </p:cNvSpPr>
          <p:nvPr/>
        </p:nvSpPr>
        <p:spPr bwMode="auto">
          <a:xfrm>
            <a:off x="685800" y="1905000"/>
            <a:ext cx="7696200" cy="2923877"/>
          </a:xfrm>
          <a:prstGeom prst="rect">
            <a:avLst/>
          </a:prstGeom>
          <a:noFill/>
          <a:ln w="9525">
            <a:noFill/>
            <a:miter lim="800000"/>
            <a:headEnd/>
            <a:tailEnd/>
          </a:ln>
          <a:effectLst/>
        </p:spPr>
        <p:txBody>
          <a:bodyPr wrap="square">
            <a:spAutoFit/>
          </a:bodyPr>
          <a:lstStyle/>
          <a:p>
            <a:pPr marL="0" marR="0" lvl="0" indent="0" defTabSz="914400" rtl="0" eaLnBrk="0" fontAlgn="base" latinLnBrk="0" hangingPunct="0">
              <a:lnSpc>
                <a:spcPct val="100000"/>
              </a:lnSpc>
              <a:spcBef>
                <a:spcPct val="50000"/>
              </a:spcBef>
              <a:spcAft>
                <a:spcPct val="0"/>
              </a:spcAft>
              <a:buClrTx/>
              <a:buSzTx/>
              <a:buFontTx/>
              <a:buNone/>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was not dictated to those preaching and practicing cultural relevance. It was sent to those who had remained true but were extending their fellowship to the participants of error.”</a:t>
            </a:r>
            <a:br>
              <a:rPr lang="en-US" altLang="en-US" sz="2400" dirty="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					</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Winkler</a:t>
            </a: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 23</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14FE265C-D203-4FE0-ABFB-15FAEB29E09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267901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533400" y="648625"/>
            <a:ext cx="8153400" cy="763094"/>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20000"/>
              </a:lnSpc>
              <a:spcBef>
                <a:spcPct val="0"/>
              </a:spcBef>
              <a:spcAft>
                <a:spcPct val="0"/>
              </a:spcAft>
              <a:buClrTx/>
              <a:buSzTx/>
              <a:buFontTx/>
              <a:buNone/>
              <a:tabLst/>
              <a:defRPr/>
            </a:pPr>
            <a:r>
              <a:rPr kumimoji="0" lang="en-US" altLang="en-US" sz="4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Its Weakness</a:t>
            </a:r>
          </a:p>
        </p:txBody>
      </p:sp>
      <p:sp>
        <p:nvSpPr>
          <p:cNvPr id="117764" name="Text Box 4"/>
          <p:cNvSpPr txBox="1">
            <a:spLocks noChangeArrowheads="1"/>
          </p:cNvSpPr>
          <p:nvPr/>
        </p:nvSpPr>
        <p:spPr bwMode="auto">
          <a:xfrm>
            <a:off x="533400" y="1905000"/>
            <a:ext cx="8153400" cy="1938992"/>
          </a:xfrm>
          <a:prstGeom prst="rect">
            <a:avLst/>
          </a:prstGeom>
          <a:noFill/>
          <a:ln>
            <a:noFill/>
          </a:ln>
          <a:effectLst/>
        </p:spPr>
        <p:txBody>
          <a:bodyPr wrap="square">
            <a:spAutoFit/>
          </a:bodyPr>
          <a:lstStyle>
            <a:lvl1pPr defTabSz="396875">
              <a:defRPr sz="2400">
                <a:solidFill>
                  <a:schemeClr val="tx1"/>
                </a:solidFill>
                <a:latin typeface="Times New Roman" panose="02020603050405020304" pitchFamily="18" charset="0"/>
              </a:defRPr>
            </a:lvl1pPr>
            <a:lvl2pPr defTabSz="396875">
              <a:defRPr sz="2400">
                <a:solidFill>
                  <a:schemeClr val="tx1"/>
                </a:solidFill>
                <a:latin typeface="Times New Roman" panose="02020603050405020304" pitchFamily="18" charset="0"/>
              </a:defRPr>
            </a:lvl2pPr>
            <a:lvl3pPr defTabSz="396875">
              <a:defRPr sz="2400">
                <a:solidFill>
                  <a:schemeClr val="tx1"/>
                </a:solidFill>
                <a:latin typeface="Times New Roman" panose="02020603050405020304" pitchFamily="18" charset="0"/>
              </a:defRPr>
            </a:lvl3pPr>
            <a:lvl4pPr defTabSz="396875">
              <a:defRPr sz="2400">
                <a:solidFill>
                  <a:schemeClr val="tx1"/>
                </a:solidFill>
                <a:latin typeface="Times New Roman" panose="02020603050405020304" pitchFamily="18" charset="0"/>
              </a:defRPr>
            </a:lvl4pPr>
            <a:lvl5pPr defTabSz="396875">
              <a:defRPr sz="2400">
                <a:solidFill>
                  <a:schemeClr val="tx1"/>
                </a:solidFill>
                <a:latin typeface="Times New Roman" panose="02020603050405020304" pitchFamily="18" charset="0"/>
              </a:defRPr>
            </a:lvl5pPr>
            <a:lvl6pPr defTabSz="396875" eaLnBrk="0" fontAlgn="base" hangingPunct="0">
              <a:spcBef>
                <a:spcPct val="0"/>
              </a:spcBef>
              <a:spcAft>
                <a:spcPct val="0"/>
              </a:spcAft>
              <a:defRPr sz="2400">
                <a:solidFill>
                  <a:schemeClr val="tx1"/>
                </a:solidFill>
                <a:latin typeface="Times New Roman" panose="02020603050405020304" pitchFamily="18" charset="0"/>
              </a:defRPr>
            </a:lvl6pPr>
            <a:lvl7pPr defTabSz="396875" eaLnBrk="0" fontAlgn="base" hangingPunct="0">
              <a:spcBef>
                <a:spcPct val="0"/>
              </a:spcBef>
              <a:spcAft>
                <a:spcPct val="0"/>
              </a:spcAft>
              <a:defRPr sz="2400">
                <a:solidFill>
                  <a:schemeClr val="tx1"/>
                </a:solidFill>
                <a:latin typeface="Times New Roman" panose="02020603050405020304" pitchFamily="18" charset="0"/>
              </a:defRPr>
            </a:lvl7pPr>
            <a:lvl8pPr defTabSz="396875" eaLnBrk="0" fontAlgn="base" hangingPunct="0">
              <a:spcBef>
                <a:spcPct val="0"/>
              </a:spcBef>
              <a:spcAft>
                <a:spcPct val="0"/>
              </a:spcAft>
              <a:defRPr sz="2400">
                <a:solidFill>
                  <a:schemeClr val="tx1"/>
                </a:solidFill>
                <a:latin typeface="Times New Roman" panose="02020603050405020304" pitchFamily="18" charset="0"/>
              </a:defRPr>
            </a:lvl8pPr>
            <a:lvl9pPr defTabSz="396875"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396875" rtl="0" eaLnBrk="0" fontAlgn="base" latinLnBrk="0" hangingPunct="0">
              <a:lnSpc>
                <a:spcPct val="100000"/>
              </a:lnSpc>
              <a:spcBef>
                <a:spcPct val="50000"/>
              </a:spcBef>
              <a:spcAft>
                <a:spcPct val="0"/>
              </a:spcAft>
              <a:buClrTx/>
              <a:buSzTx/>
              <a:buFontTx/>
              <a:buNone/>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Lord’s people have always had to distinguish doctrine</a:t>
            </a: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taught by the devil from the doctrine of Christ. Galatians 1:6-8; Matthew 7:21-23; 15:8-9; 2 John 9 ff</a:t>
            </a:r>
            <a:endPar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2:12-17</a:t>
            </a:r>
          </a:p>
        </p:txBody>
      </p:sp>
      <p:sp>
        <p:nvSpPr>
          <p:cNvPr id="2" name="Slide Number Placeholder 1">
            <a:extLst>
              <a:ext uri="{FF2B5EF4-FFF2-40B4-BE49-F238E27FC236}">
                <a16:creationId xmlns:a16="http://schemas.microsoft.com/office/drawing/2014/main" id="{797D129C-9BBF-418C-8BDE-EC9F625959E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025694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7764">
                                            <p:txEl>
                                              <p:pRg st="0" end="0"/>
                                            </p:txEl>
                                          </p:spTgt>
                                        </p:tgtEl>
                                        <p:attrNameLst>
                                          <p:attrName>style.visibility</p:attrName>
                                        </p:attrNameLst>
                                      </p:cBhvr>
                                      <p:to>
                                        <p:strVal val="visible"/>
                                      </p:to>
                                    </p:set>
                                    <p:animEffect transition="in" filter="fade">
                                      <p:cBhvr>
                                        <p:cTn id="7" dur="1000"/>
                                        <p:tgtEl>
                                          <p:spTgt spid="117764">
                                            <p:txEl>
                                              <p:pRg st="0" end="0"/>
                                            </p:txEl>
                                          </p:spTgt>
                                        </p:tgtEl>
                                      </p:cBhvr>
                                    </p:animEffect>
                                    <p:anim calcmode="lin" valueType="num">
                                      <p:cBhvr>
                                        <p:cTn id="8" dur="1000" fill="hold"/>
                                        <p:tgtEl>
                                          <p:spTgt spid="11776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776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1DBE5A-DFF2-4F34-BA7A-B092B0E1FD30}"/>
              </a:ext>
            </a:extLst>
          </p:cNvPr>
          <p:cNvSpPr>
            <a:spLocks noGrp="1" noChangeArrowheads="1"/>
          </p:cNvSpPr>
          <p:nvPr>
            <p:ph type="title"/>
          </p:nvPr>
        </p:nvSpPr>
        <p:spPr>
          <a:xfrm>
            <a:off x="685800" y="381000"/>
            <a:ext cx="7772400" cy="1083733"/>
          </a:xfrm>
          <a:effectLst>
            <a:outerShdw dist="35921" dir="2700000" algn="ctr" rotWithShape="0">
              <a:schemeClr val="bg1"/>
            </a:outerShdw>
          </a:effectLst>
        </p:spPr>
        <p:txBody>
          <a:bodyPr>
            <a:spAutoFit/>
          </a:bodyPr>
          <a:lstStyle/>
          <a:p>
            <a:r>
              <a:rPr lang="en-US" altLang="en-US" sz="3556" dirty="0">
                <a:solidFill>
                  <a:schemeClr val="tx1"/>
                </a:solidFill>
                <a:latin typeface="Arial" panose="020B0604020202020204" pitchFamily="34" charset="0"/>
                <a:cs typeface="Arial" panose="020B0604020202020204" pitchFamily="34" charset="0"/>
              </a:rPr>
              <a:t>Beware when the teaching is contrary to truth!</a:t>
            </a:r>
          </a:p>
        </p:txBody>
      </p:sp>
      <p:sp>
        <p:nvSpPr>
          <p:cNvPr id="29699" name="Rectangle 3">
            <a:extLst>
              <a:ext uri="{FF2B5EF4-FFF2-40B4-BE49-F238E27FC236}">
                <a16:creationId xmlns:a16="http://schemas.microsoft.com/office/drawing/2014/main" id="{FFAE68DA-238A-489D-8B74-1F595C858618}"/>
              </a:ext>
            </a:extLst>
          </p:cNvPr>
          <p:cNvSpPr>
            <a:spLocks noGrp="1" noChangeArrowheads="1"/>
          </p:cNvSpPr>
          <p:nvPr>
            <p:ph type="body" idx="1"/>
          </p:nvPr>
        </p:nvSpPr>
        <p:spPr>
          <a:xfrm>
            <a:off x="150829" y="1652568"/>
            <a:ext cx="8870622" cy="4768485"/>
          </a:xfrm>
          <a:effectLst>
            <a:outerShdw dist="35921" dir="2700000" algn="ctr" rotWithShape="0">
              <a:schemeClr val="bg1"/>
            </a:outerShdw>
          </a:effectLst>
        </p:spPr>
        <p:txBody>
          <a:bodyPr wrap="square">
            <a:spAutoFit/>
          </a:bodyPr>
          <a:lstStyle/>
          <a:p>
            <a:r>
              <a:rPr lang="en-US" altLang="en-US" sz="2800" dirty="0">
                <a:solidFill>
                  <a:schemeClr val="tx1"/>
                </a:solidFill>
                <a:latin typeface="Arial" panose="020B0604020202020204" pitchFamily="34" charset="0"/>
                <a:cs typeface="Arial" panose="020B0604020202020204" pitchFamily="34" charset="0"/>
              </a:rPr>
              <a:t>2 Peter 2:1-2 Promotes destructive heresies – </a:t>
            </a:r>
            <a:r>
              <a:rPr lang="en-US" altLang="en-US" sz="2800" b="1" i="1" u="sng" dirty="0">
                <a:solidFill>
                  <a:schemeClr val="tx1"/>
                </a:solidFill>
                <a:latin typeface="Arial" panose="020B0604020202020204" pitchFamily="34" charset="0"/>
                <a:cs typeface="Arial" panose="020B0604020202020204" pitchFamily="34" charset="0"/>
              </a:rPr>
              <a:t>opposed</a:t>
            </a:r>
            <a:r>
              <a:rPr lang="en-US" altLang="en-US" sz="2800" b="1" dirty="0">
                <a:solidFill>
                  <a:schemeClr val="tx1"/>
                </a:solidFill>
                <a:effectLst>
                  <a:outerShdw blurRad="38100" dist="38100" dir="2700000" algn="tl">
                    <a:srgbClr val="969696"/>
                  </a:outerShdw>
                </a:effectLst>
                <a:latin typeface="Arial" panose="020B0604020202020204" pitchFamily="34" charset="0"/>
                <a:cs typeface="Arial" panose="020B0604020202020204" pitchFamily="34" charset="0"/>
              </a:rPr>
              <a:t> </a:t>
            </a:r>
            <a:r>
              <a:rPr lang="en-US" altLang="en-US" sz="2800" dirty="0">
                <a:solidFill>
                  <a:schemeClr val="tx1"/>
                </a:solidFill>
                <a:latin typeface="Arial" panose="020B0604020202020204" pitchFamily="34" charset="0"/>
                <a:cs typeface="Arial" panose="020B0604020202020204" pitchFamily="34" charset="0"/>
              </a:rPr>
              <a:t>truth. (cf. 1:19-21)</a:t>
            </a:r>
          </a:p>
          <a:p>
            <a:r>
              <a:rPr lang="en-US" altLang="en-US" sz="2800" dirty="0">
                <a:solidFill>
                  <a:schemeClr val="tx1"/>
                </a:solidFill>
                <a:latin typeface="Arial" panose="020B0604020202020204" pitchFamily="34" charset="0"/>
                <a:cs typeface="Arial" panose="020B0604020202020204" pitchFamily="34" charset="0"/>
              </a:rPr>
              <a:t>Romans 16:17 Cause division/stumbling </a:t>
            </a:r>
            <a:r>
              <a:rPr lang="en-US" altLang="en-US" sz="2800" b="1" i="1" u="sng" dirty="0">
                <a:solidFill>
                  <a:schemeClr val="tx1"/>
                </a:solidFill>
                <a:latin typeface="Arial" panose="020B0604020202020204" pitchFamily="34" charset="0"/>
                <a:cs typeface="Arial" panose="020B0604020202020204" pitchFamily="34" charset="0"/>
              </a:rPr>
              <a:t>contrary</a:t>
            </a:r>
            <a:r>
              <a:rPr lang="en-US" altLang="en-US" sz="2800" dirty="0">
                <a:solidFill>
                  <a:schemeClr val="tx1"/>
                </a:solidFill>
                <a:latin typeface="Arial" panose="020B0604020202020204" pitchFamily="34" charset="0"/>
                <a:cs typeface="Arial" panose="020B0604020202020204" pitchFamily="34" charset="0"/>
              </a:rPr>
              <a:t> to doctrine learned.</a:t>
            </a:r>
          </a:p>
          <a:p>
            <a:r>
              <a:rPr lang="en-US" altLang="en-US" sz="2800" dirty="0">
                <a:solidFill>
                  <a:schemeClr val="tx1"/>
                </a:solidFill>
                <a:latin typeface="Arial" panose="020B0604020202020204" pitchFamily="34" charset="0"/>
                <a:cs typeface="Arial" panose="020B0604020202020204" pitchFamily="34" charset="0"/>
              </a:rPr>
              <a:t>1 Timothy 1:3,10-11 Another doctrine, </a:t>
            </a:r>
            <a:r>
              <a:rPr lang="en-US" altLang="en-US" sz="2800" b="1" i="1" u="sng" dirty="0">
                <a:solidFill>
                  <a:schemeClr val="tx1"/>
                </a:solidFill>
                <a:latin typeface="Arial" panose="020B0604020202020204" pitchFamily="34" charset="0"/>
                <a:cs typeface="Arial" panose="020B0604020202020204" pitchFamily="34" charset="0"/>
              </a:rPr>
              <a:t>contrary</a:t>
            </a:r>
            <a:r>
              <a:rPr lang="en-US" altLang="en-US" sz="2800" dirty="0">
                <a:solidFill>
                  <a:schemeClr val="tx1"/>
                </a:solidFill>
                <a:latin typeface="Arial" panose="020B0604020202020204" pitchFamily="34" charset="0"/>
                <a:cs typeface="Arial" panose="020B0604020202020204" pitchFamily="34" charset="0"/>
              </a:rPr>
              <a:t> to sound doctrine.</a:t>
            </a:r>
          </a:p>
          <a:p>
            <a:r>
              <a:rPr lang="en-US" altLang="en-US" sz="2800" dirty="0">
                <a:solidFill>
                  <a:schemeClr val="tx1"/>
                </a:solidFill>
                <a:latin typeface="Arial" panose="020B0604020202020204" pitchFamily="34" charset="0"/>
                <a:cs typeface="Arial" panose="020B0604020202020204" pitchFamily="34" charset="0"/>
              </a:rPr>
              <a:t>Galatians 1:6-9 </a:t>
            </a:r>
            <a:r>
              <a:rPr lang="en-US" altLang="en-US" sz="2800" b="1" i="1" u="sng" dirty="0">
                <a:solidFill>
                  <a:schemeClr val="tx1"/>
                </a:solidFill>
                <a:latin typeface="Arial" panose="020B0604020202020204" pitchFamily="34" charset="0"/>
                <a:cs typeface="Arial" panose="020B0604020202020204" pitchFamily="34" charset="0"/>
              </a:rPr>
              <a:t>Contrary</a:t>
            </a:r>
            <a:r>
              <a:rPr lang="en-US" altLang="en-US" sz="2800" dirty="0">
                <a:solidFill>
                  <a:schemeClr val="tx1"/>
                </a:solidFill>
                <a:latin typeface="Arial" panose="020B0604020202020204" pitchFamily="34" charset="0"/>
                <a:cs typeface="Arial" panose="020B0604020202020204" pitchFamily="34" charset="0"/>
              </a:rPr>
              <a:t> doctrine prohibited (even though teacher is an angel or apostle – Galatians 2:11-14)</a:t>
            </a:r>
          </a:p>
          <a:p>
            <a:pPr>
              <a:buFontTx/>
              <a:buNone/>
            </a:pPr>
            <a:r>
              <a:rPr lang="en-US" altLang="en-US" sz="2800" dirty="0">
                <a:solidFill>
                  <a:schemeClr val="tx1"/>
                </a:solidFill>
                <a:latin typeface="Arial" panose="020B0604020202020204" pitchFamily="34" charset="0"/>
                <a:cs typeface="Arial" panose="020B0604020202020204" pitchFamily="34" charset="0"/>
              </a:rPr>
              <a:t>NOTE: </a:t>
            </a:r>
            <a:r>
              <a:rPr lang="en-US" altLang="en-US" sz="2800" b="1" dirty="0">
                <a:solidFill>
                  <a:schemeClr val="tx1"/>
                </a:solidFill>
                <a:latin typeface="Arial" panose="020B0604020202020204" pitchFamily="34" charset="0"/>
                <a:cs typeface="Arial" panose="020B0604020202020204" pitchFamily="34" charset="0"/>
              </a:rPr>
              <a:t>False prophet assessed by his teaching, not by his moral character or motive. 1 John 4:1, 6</a:t>
            </a:r>
          </a:p>
        </p:txBody>
      </p:sp>
      <p:sp>
        <p:nvSpPr>
          <p:cNvPr id="29700" name="Text Box 4">
            <a:extLst>
              <a:ext uri="{FF2B5EF4-FFF2-40B4-BE49-F238E27FC236}">
                <a16:creationId xmlns:a16="http://schemas.microsoft.com/office/drawing/2014/main" id="{8F6FA9B7-4A19-47EC-8A58-CB6BC90B6ADA}"/>
              </a:ext>
            </a:extLst>
          </p:cNvPr>
          <p:cNvSpPr txBox="1">
            <a:spLocks noChangeArrowheads="1"/>
          </p:cNvSpPr>
          <p:nvPr/>
        </p:nvSpPr>
        <p:spPr bwMode="auto">
          <a:xfrm>
            <a:off x="8486422" y="5901267"/>
            <a:ext cx="37382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black"/>
                </a:solidFill>
                <a:effectLst/>
                <a:uLnTx/>
                <a:uFillTx/>
                <a:latin typeface="Corbel" panose="020B0503020204020204"/>
                <a:ea typeface="+mn-ea"/>
                <a:cs typeface="+mn-cs"/>
              </a:rPr>
              <a:t>15</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wipe(down)">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wipe(down)">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wipe(down)">
                                      <p:cBhvr>
                                        <p:cTn id="17" dur="5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wipe(down)">
                                      <p:cBhvr>
                                        <p:cTn id="22" dur="500"/>
                                        <p:tgtEl>
                                          <p:spTgt spid="296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9699">
                                            <p:txEl>
                                              <p:pRg st="4" end="4"/>
                                            </p:txEl>
                                          </p:spTgt>
                                        </p:tgtEl>
                                        <p:attrNameLst>
                                          <p:attrName>style.visibility</p:attrName>
                                        </p:attrNameLst>
                                      </p:cBhvr>
                                      <p:to>
                                        <p:strVal val="visible"/>
                                      </p:to>
                                    </p:set>
                                    <p:animEffect transition="in" filter="wipe(down)">
                                      <p:cBhvr>
                                        <p:cTn id="27"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3627BF3-0EE6-4879-A6A6-EFDBE052E8CF}"/>
              </a:ext>
            </a:extLst>
          </p:cNvPr>
          <p:cNvSpPr>
            <a:spLocks noGrp="1" noChangeArrowheads="1"/>
          </p:cNvSpPr>
          <p:nvPr>
            <p:ph type="title"/>
          </p:nvPr>
        </p:nvSpPr>
        <p:spPr>
          <a:xfrm>
            <a:off x="711200" y="809067"/>
            <a:ext cx="7721600" cy="701731"/>
          </a:xfrm>
          <a:effectLst>
            <a:outerShdw dist="35921" dir="2700000" algn="ctr" rotWithShape="0">
              <a:schemeClr val="bg1"/>
            </a:outerShdw>
          </a:effectLst>
        </p:spPr>
        <p:txBody>
          <a:bodyPr>
            <a:spAutoFit/>
          </a:bodyPr>
          <a:lstStyle/>
          <a:p>
            <a:r>
              <a:rPr lang="en-US" altLang="en-US" dirty="0">
                <a:solidFill>
                  <a:schemeClr val="tx1"/>
                </a:solidFill>
                <a:latin typeface="Arial" panose="020B0604020202020204" pitchFamily="34" charset="0"/>
                <a:cs typeface="Arial" panose="020B0604020202020204" pitchFamily="34" charset="0"/>
              </a:rPr>
              <a:t>What am I to do?</a:t>
            </a:r>
          </a:p>
        </p:txBody>
      </p:sp>
      <p:sp>
        <p:nvSpPr>
          <p:cNvPr id="31747" name="Rectangle 3">
            <a:extLst>
              <a:ext uri="{FF2B5EF4-FFF2-40B4-BE49-F238E27FC236}">
                <a16:creationId xmlns:a16="http://schemas.microsoft.com/office/drawing/2014/main" id="{A12399B7-76B5-45D4-97FE-0669160B2952}"/>
              </a:ext>
            </a:extLst>
          </p:cNvPr>
          <p:cNvSpPr>
            <a:spLocks noGrp="1" noChangeArrowheads="1"/>
          </p:cNvSpPr>
          <p:nvPr>
            <p:ph type="body" idx="1"/>
          </p:nvPr>
        </p:nvSpPr>
        <p:spPr>
          <a:xfrm>
            <a:off x="283359" y="1803343"/>
            <a:ext cx="8587266" cy="4159087"/>
          </a:xfrm>
        </p:spPr>
        <p:txBody>
          <a:bodyPr wrap="square">
            <a:spAutoFit/>
          </a:bodyPr>
          <a:lstStyle/>
          <a:p>
            <a:r>
              <a:rPr lang="en-US" altLang="en-US" sz="3200" dirty="0">
                <a:solidFill>
                  <a:schemeClr val="tx1"/>
                </a:solidFill>
                <a:latin typeface="Arial" panose="020B0604020202020204" pitchFamily="34" charset="0"/>
                <a:cs typeface="Arial" panose="020B0604020202020204" pitchFamily="34" charset="0"/>
              </a:rPr>
              <a:t>Learn how to know them.</a:t>
            </a:r>
          </a:p>
          <a:p>
            <a:pPr lvl="1"/>
            <a:r>
              <a:rPr lang="en-US" altLang="en-US" sz="2800" dirty="0">
                <a:solidFill>
                  <a:schemeClr val="tx1"/>
                </a:solidFill>
                <a:latin typeface="Arial" panose="020B0604020202020204" pitchFamily="34" charset="0"/>
                <a:cs typeface="Arial" panose="020B0604020202020204" pitchFamily="34" charset="0"/>
              </a:rPr>
              <a:t>Try their teaching by the Scriptures. 1 John 4:1; </a:t>
            </a:r>
            <a:br>
              <a:rPr lang="en-US" altLang="en-US" sz="2800" dirty="0">
                <a:solidFill>
                  <a:schemeClr val="tx1"/>
                </a:solidFill>
                <a:latin typeface="Arial" panose="020B0604020202020204" pitchFamily="34" charset="0"/>
                <a:cs typeface="Arial" panose="020B0604020202020204" pitchFamily="34" charset="0"/>
              </a:rPr>
            </a:br>
            <a:r>
              <a:rPr lang="en-US" altLang="en-US" sz="2800" dirty="0">
                <a:solidFill>
                  <a:schemeClr val="tx1"/>
                </a:solidFill>
                <a:latin typeface="Arial" panose="020B0604020202020204" pitchFamily="34" charset="0"/>
                <a:cs typeface="Arial" panose="020B0604020202020204" pitchFamily="34" charset="0"/>
              </a:rPr>
              <a:t>Acts 17:11.</a:t>
            </a:r>
          </a:p>
          <a:p>
            <a:pPr lvl="1"/>
            <a:r>
              <a:rPr lang="en-US" altLang="en-US" sz="2800" dirty="0">
                <a:solidFill>
                  <a:schemeClr val="tx1"/>
                </a:solidFill>
                <a:latin typeface="Arial" panose="020B0604020202020204" pitchFamily="34" charset="0"/>
                <a:cs typeface="Arial" panose="020B0604020202020204" pitchFamily="34" charset="0"/>
              </a:rPr>
              <a:t>Aquilla and Priscilla taught Apollos more perfectly. Acts 18:26</a:t>
            </a:r>
          </a:p>
          <a:p>
            <a:r>
              <a:rPr lang="en-US" altLang="en-US" sz="3200" dirty="0">
                <a:solidFill>
                  <a:schemeClr val="tx1"/>
                </a:solidFill>
                <a:latin typeface="Arial" panose="020B0604020202020204" pitchFamily="34" charset="0"/>
                <a:cs typeface="Arial" panose="020B0604020202020204" pitchFamily="34" charset="0"/>
              </a:rPr>
              <a:t>Contend for truth against error. Jude 3-4</a:t>
            </a:r>
          </a:p>
          <a:p>
            <a:pPr lvl="1"/>
            <a:r>
              <a:rPr lang="en-US" altLang="en-US" sz="2800" dirty="0">
                <a:solidFill>
                  <a:schemeClr val="tx1"/>
                </a:solidFill>
                <a:latin typeface="Arial" panose="020B0604020202020204" pitchFamily="34" charset="0"/>
                <a:cs typeface="Arial" panose="020B0604020202020204" pitchFamily="34" charset="0"/>
              </a:rPr>
              <a:t>Paul and Barnabas did. Acts 15:1-2</a:t>
            </a:r>
          </a:p>
          <a:p>
            <a:pPr lvl="1"/>
            <a:r>
              <a:rPr lang="en-US" altLang="en-US" sz="2800" dirty="0">
                <a:solidFill>
                  <a:schemeClr val="tx1"/>
                </a:solidFill>
                <a:latin typeface="Arial" panose="020B0604020202020204" pitchFamily="34" charset="0"/>
                <a:cs typeface="Arial" panose="020B0604020202020204" pitchFamily="34" charset="0"/>
              </a:rPr>
              <a:t>Paul rebuked Peter. Galatians 2:11</a:t>
            </a:r>
          </a:p>
          <a:p>
            <a:r>
              <a:rPr lang="en-US" altLang="en-US" sz="3200" dirty="0">
                <a:solidFill>
                  <a:schemeClr val="tx1"/>
                </a:solidFill>
                <a:latin typeface="Arial" panose="020B0604020202020204" pitchFamily="34" charset="0"/>
                <a:cs typeface="Arial" panose="020B0604020202020204" pitchFamily="34" charset="0"/>
              </a:rPr>
              <a:t>Never give way by subjection. Galatians 2:4-5</a:t>
            </a:r>
          </a:p>
        </p:txBody>
      </p:sp>
      <p:sp>
        <p:nvSpPr>
          <p:cNvPr id="31748" name="Text Box 4">
            <a:extLst>
              <a:ext uri="{FF2B5EF4-FFF2-40B4-BE49-F238E27FC236}">
                <a16:creationId xmlns:a16="http://schemas.microsoft.com/office/drawing/2014/main" id="{E006411A-3E62-473F-8F8E-1CBB9421958D}"/>
              </a:ext>
            </a:extLst>
          </p:cNvPr>
          <p:cNvSpPr txBox="1">
            <a:spLocks noChangeArrowheads="1"/>
          </p:cNvSpPr>
          <p:nvPr/>
        </p:nvSpPr>
        <p:spPr bwMode="auto">
          <a:xfrm>
            <a:off x="8621889" y="6036733"/>
            <a:ext cx="3834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black"/>
                </a:solidFill>
                <a:effectLst/>
                <a:uLnTx/>
                <a:uFillTx/>
                <a:latin typeface="Corbel" panose="020B0503020204020204"/>
                <a:ea typeface="+mn-ea"/>
                <a:cs typeface="+mn-cs"/>
              </a:rPr>
              <a:t>16</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anim calcmode="lin" valueType="num">
                                      <p:cBhvr additive="base">
                                        <p:cTn id="11"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17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anim calcmode="lin" valueType="num">
                                      <p:cBhvr additive="base">
                                        <p:cTn id="15"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1747">
                                            <p:txEl>
                                              <p:pRg st="3" end="3"/>
                                            </p:txEl>
                                          </p:spTgt>
                                        </p:tgtEl>
                                        <p:attrNameLst>
                                          <p:attrName>style.visibility</p:attrName>
                                        </p:attrNameLst>
                                      </p:cBhvr>
                                      <p:to>
                                        <p:strVal val="visible"/>
                                      </p:to>
                                    </p:set>
                                    <p:anim calcmode="lin" valueType="num">
                                      <p:cBhvr additive="base">
                                        <p:cTn id="21" dur="5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174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1747">
                                            <p:txEl>
                                              <p:pRg st="4" end="4"/>
                                            </p:txEl>
                                          </p:spTgt>
                                        </p:tgtEl>
                                        <p:attrNameLst>
                                          <p:attrName>style.visibility</p:attrName>
                                        </p:attrNameLst>
                                      </p:cBhvr>
                                      <p:to>
                                        <p:strVal val="visible"/>
                                      </p:to>
                                    </p:set>
                                    <p:anim calcmode="lin" valueType="num">
                                      <p:cBhvr additive="base">
                                        <p:cTn id="25" dur="5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1747">
                                            <p:txEl>
                                              <p:pRg st="5" end="5"/>
                                            </p:txEl>
                                          </p:spTgt>
                                        </p:tgtEl>
                                        <p:attrNameLst>
                                          <p:attrName>style.visibility</p:attrName>
                                        </p:attrNameLst>
                                      </p:cBhvr>
                                      <p:to>
                                        <p:strVal val="visible"/>
                                      </p:to>
                                    </p:set>
                                    <p:anim calcmode="lin" valueType="num">
                                      <p:cBhvr additive="base">
                                        <p:cTn id="29" dur="500" fill="hold"/>
                                        <p:tgtEl>
                                          <p:spTgt spid="3174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17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1747">
                                            <p:txEl>
                                              <p:pRg st="6" end="6"/>
                                            </p:txEl>
                                          </p:spTgt>
                                        </p:tgtEl>
                                        <p:attrNameLst>
                                          <p:attrName>style.visibility</p:attrName>
                                        </p:attrNameLst>
                                      </p:cBhvr>
                                      <p:to>
                                        <p:strVal val="visible"/>
                                      </p:to>
                                    </p:set>
                                    <p:anim calcmode="lin" valueType="num">
                                      <p:cBhvr additive="base">
                                        <p:cTn id="35" dur="500" fill="hold"/>
                                        <p:tgtEl>
                                          <p:spTgt spid="3174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174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B4F8EE9-DA78-42CD-938D-3E54C36A3A7E}"/>
              </a:ext>
            </a:extLst>
          </p:cNvPr>
          <p:cNvSpPr>
            <a:spLocks noGrp="1" noChangeArrowheads="1"/>
          </p:cNvSpPr>
          <p:nvPr>
            <p:ph type="title"/>
          </p:nvPr>
        </p:nvSpPr>
        <p:spPr>
          <a:xfrm>
            <a:off x="711200" y="809067"/>
            <a:ext cx="7721600" cy="701731"/>
          </a:xfrm>
          <a:effectLst>
            <a:outerShdw dist="35921" dir="2700000" algn="ctr" rotWithShape="0">
              <a:schemeClr val="bg1"/>
            </a:outerShdw>
          </a:effectLst>
        </p:spPr>
        <p:txBody>
          <a:bodyPr>
            <a:spAutoFit/>
          </a:bodyPr>
          <a:lstStyle/>
          <a:p>
            <a:r>
              <a:rPr lang="en-US" altLang="en-US" dirty="0">
                <a:solidFill>
                  <a:schemeClr val="tx1"/>
                </a:solidFill>
                <a:latin typeface="Arial" panose="020B0604020202020204" pitchFamily="34" charset="0"/>
                <a:cs typeface="Arial" panose="020B0604020202020204" pitchFamily="34" charset="0"/>
              </a:rPr>
              <a:t>What am I to do?</a:t>
            </a:r>
          </a:p>
        </p:txBody>
      </p:sp>
      <p:sp>
        <p:nvSpPr>
          <p:cNvPr id="33795" name="Rectangle 3">
            <a:extLst>
              <a:ext uri="{FF2B5EF4-FFF2-40B4-BE49-F238E27FC236}">
                <a16:creationId xmlns:a16="http://schemas.microsoft.com/office/drawing/2014/main" id="{D3CF781D-6670-4473-BDA4-5F371E3C044D}"/>
              </a:ext>
            </a:extLst>
          </p:cNvPr>
          <p:cNvSpPr>
            <a:spLocks noGrp="1" noChangeArrowheads="1"/>
          </p:cNvSpPr>
          <p:nvPr>
            <p:ph type="body" idx="1"/>
          </p:nvPr>
        </p:nvSpPr>
        <p:spPr>
          <a:xfrm>
            <a:off x="169334" y="1803400"/>
            <a:ext cx="8776704" cy="4103688"/>
          </a:xfrm>
        </p:spPr>
        <p:txBody>
          <a:bodyPr>
            <a:spAutoFit/>
          </a:bodyPr>
          <a:lstStyle/>
          <a:p>
            <a:r>
              <a:rPr lang="en-US" altLang="en-US" sz="3200" dirty="0">
                <a:solidFill>
                  <a:schemeClr val="tx1"/>
                </a:solidFill>
                <a:latin typeface="Arial" panose="020B0604020202020204" pitchFamily="34" charset="0"/>
                <a:cs typeface="Arial" panose="020B0604020202020204" pitchFamily="34" charset="0"/>
              </a:rPr>
              <a:t>No fellowship.</a:t>
            </a:r>
          </a:p>
          <a:p>
            <a:pPr lvl="1"/>
            <a:r>
              <a:rPr lang="en-US" altLang="en-US" sz="2800" dirty="0">
                <a:solidFill>
                  <a:schemeClr val="tx1"/>
                </a:solidFill>
                <a:latin typeface="Arial" panose="020B0604020202020204" pitchFamily="34" charset="0"/>
                <a:cs typeface="Arial" panose="020B0604020202020204" pitchFamily="34" charset="0"/>
              </a:rPr>
              <a:t>Ephesians 5:11-12 Rather even reprove them.</a:t>
            </a:r>
          </a:p>
          <a:p>
            <a:pPr lvl="1"/>
            <a:r>
              <a:rPr lang="en-US" altLang="en-US" sz="2800" dirty="0">
                <a:solidFill>
                  <a:schemeClr val="tx1"/>
                </a:solidFill>
                <a:latin typeface="Arial" panose="020B0604020202020204" pitchFamily="34" charset="0"/>
                <a:cs typeface="Arial" panose="020B0604020202020204" pitchFamily="34" charset="0"/>
              </a:rPr>
              <a:t>Romans 16:17-18 Mark and avoid.</a:t>
            </a:r>
          </a:p>
          <a:p>
            <a:pPr lvl="1"/>
            <a:r>
              <a:rPr lang="en-US" altLang="en-US" sz="2800" dirty="0">
                <a:solidFill>
                  <a:schemeClr val="tx1"/>
                </a:solidFill>
                <a:latin typeface="Arial" panose="020B0604020202020204" pitchFamily="34" charset="0"/>
                <a:cs typeface="Arial" panose="020B0604020202020204" pitchFamily="34" charset="0"/>
              </a:rPr>
              <a:t>Titus 3:9-10 Refuse.</a:t>
            </a:r>
          </a:p>
          <a:p>
            <a:pPr lvl="1"/>
            <a:r>
              <a:rPr lang="en-US" altLang="en-US" sz="2800" dirty="0">
                <a:solidFill>
                  <a:schemeClr val="tx1"/>
                </a:solidFill>
                <a:latin typeface="Arial" panose="020B0604020202020204" pitchFamily="34" charset="0"/>
                <a:cs typeface="Arial" panose="020B0604020202020204" pitchFamily="34" charset="0"/>
              </a:rPr>
              <a:t>2 John 7-11 Receive not.</a:t>
            </a:r>
          </a:p>
          <a:p>
            <a:r>
              <a:rPr lang="en-US" altLang="en-US" sz="3200" dirty="0">
                <a:solidFill>
                  <a:schemeClr val="tx1"/>
                </a:solidFill>
                <a:latin typeface="Arial" panose="020B0604020202020204" pitchFamily="34" charset="0"/>
                <a:cs typeface="Arial" panose="020B0604020202020204" pitchFamily="34" charset="0"/>
              </a:rPr>
              <a:t>Teach the truth in love. Ephesians 4:15-16</a:t>
            </a:r>
          </a:p>
          <a:p>
            <a:pPr>
              <a:buFontTx/>
              <a:buNone/>
            </a:pPr>
            <a:r>
              <a:rPr lang="en-US" altLang="en-US" sz="2800" i="1" dirty="0">
                <a:solidFill>
                  <a:schemeClr val="tx1"/>
                </a:solidFill>
                <a:latin typeface="Arial" panose="020B0604020202020204" pitchFamily="34" charset="0"/>
                <a:cs typeface="Arial" panose="020B0604020202020204" pitchFamily="34" charset="0"/>
              </a:rPr>
              <a:t>“Let your speech be always with grace, seasoned with salt, that ye may know how ye ought to answer each one.”</a:t>
            </a:r>
            <a:r>
              <a:rPr lang="en-US" altLang="en-US" sz="2800" dirty="0">
                <a:solidFill>
                  <a:schemeClr val="tx1"/>
                </a:solidFill>
                <a:latin typeface="Arial" panose="020B0604020202020204" pitchFamily="34" charset="0"/>
                <a:cs typeface="Arial" panose="020B0604020202020204" pitchFamily="34" charset="0"/>
              </a:rPr>
              <a:t> Colossians 4:6</a:t>
            </a:r>
          </a:p>
        </p:txBody>
      </p:sp>
      <p:sp>
        <p:nvSpPr>
          <p:cNvPr id="33796" name="Text Box 4">
            <a:extLst>
              <a:ext uri="{FF2B5EF4-FFF2-40B4-BE49-F238E27FC236}">
                <a16:creationId xmlns:a16="http://schemas.microsoft.com/office/drawing/2014/main" id="{02B11AEF-E8E8-47E9-B839-781ABA1921C1}"/>
              </a:ext>
            </a:extLst>
          </p:cNvPr>
          <p:cNvSpPr txBox="1">
            <a:spLocks noChangeArrowheads="1"/>
          </p:cNvSpPr>
          <p:nvPr/>
        </p:nvSpPr>
        <p:spPr bwMode="auto">
          <a:xfrm>
            <a:off x="8500534" y="5932311"/>
            <a:ext cx="3601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a:ln>
                  <a:noFill/>
                </a:ln>
                <a:solidFill>
                  <a:prstClr val="black"/>
                </a:solidFill>
                <a:effectLst/>
                <a:uLnTx/>
                <a:uFillTx/>
                <a:latin typeface="Corbel" panose="020B0503020204020204"/>
                <a:ea typeface="+mn-ea"/>
                <a:cs typeface="+mn-cs"/>
              </a:rPr>
              <a:t>17</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p:cTn id="7" dur="500" fill="hold"/>
                                        <p:tgtEl>
                                          <p:spTgt spid="3379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795">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anim calcmode="lin" valueType="num">
                                      <p:cBhvr>
                                        <p:cTn id="11" dur="500" fill="hold"/>
                                        <p:tgtEl>
                                          <p:spTgt spid="33795">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3795">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anim calcmode="lin" valueType="num">
                                      <p:cBhvr>
                                        <p:cTn id="15" dur="500" fill="hold"/>
                                        <p:tgtEl>
                                          <p:spTgt spid="33795">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3795">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anim calcmode="lin" valueType="num">
                                      <p:cBhvr>
                                        <p:cTn id="19" dur="500" fill="hold"/>
                                        <p:tgtEl>
                                          <p:spTgt spid="33795">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3795">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anim calcmode="lin" valueType="num">
                                      <p:cBhvr>
                                        <p:cTn id="23" dur="500" fill="hold"/>
                                        <p:tgtEl>
                                          <p:spTgt spid="33795">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3795">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33795">
                                            <p:txEl>
                                              <p:pRg st="5" end="5"/>
                                            </p:txEl>
                                          </p:spTgt>
                                        </p:tgtEl>
                                        <p:attrNameLst>
                                          <p:attrName>style.visibility</p:attrName>
                                        </p:attrNameLst>
                                      </p:cBhvr>
                                      <p:to>
                                        <p:strVal val="visible"/>
                                      </p:to>
                                    </p:set>
                                    <p:anim calcmode="lin" valueType="num">
                                      <p:cBhvr>
                                        <p:cTn id="29" dur="500" fill="hold"/>
                                        <p:tgtEl>
                                          <p:spTgt spid="33795">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3795">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33795">
                                            <p:txEl>
                                              <p:pRg st="6" end="6"/>
                                            </p:txEl>
                                          </p:spTgt>
                                        </p:tgtEl>
                                        <p:attrNameLst>
                                          <p:attrName>style.visibility</p:attrName>
                                        </p:attrNameLst>
                                      </p:cBhvr>
                                      <p:to>
                                        <p:strVal val="visible"/>
                                      </p:to>
                                    </p:set>
                                    <p:anim calcmode="lin" valueType="num">
                                      <p:cBhvr>
                                        <p:cTn id="35" dur="500" fill="hold"/>
                                        <p:tgtEl>
                                          <p:spTgt spid="33795">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33795">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TotalTime>
  <Words>1383</Words>
  <Application>Microsoft Office PowerPoint</Application>
  <PresentationFormat>On-screen Show (4:3)</PresentationFormat>
  <Paragraphs>182</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Corbel</vt:lpstr>
      <vt:lpstr>Times New Roman</vt:lpstr>
      <vt:lpstr>Wingdings</vt:lpstr>
      <vt:lpstr>Depth</vt:lpstr>
      <vt:lpstr>A Study Of  The Book Of Revelation</vt:lpstr>
      <vt:lpstr>The Church at Pergamum</vt:lpstr>
      <vt:lpstr>PowerPoint Presentation</vt:lpstr>
      <vt:lpstr>PowerPoint Presentation</vt:lpstr>
      <vt:lpstr>PowerPoint Presentation</vt:lpstr>
      <vt:lpstr>PowerPoint Presentation</vt:lpstr>
      <vt:lpstr>Beware when the teaching is contrary to truth!</vt:lpstr>
      <vt:lpstr>What am I to do?</vt:lpstr>
      <vt:lpstr>What am I to do?</vt:lpstr>
      <vt:lpstr>It does make a difference that we are different. 1 Peter 2:9-10; Ephesians 5:11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16</cp:revision>
  <cp:lastPrinted>2020-06-29T01:33:00Z</cp:lastPrinted>
  <dcterms:created xsi:type="dcterms:W3CDTF">2020-06-28T22:27:28Z</dcterms:created>
  <dcterms:modified xsi:type="dcterms:W3CDTF">2020-06-29T01:34:10Z</dcterms:modified>
</cp:coreProperties>
</file>